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Lst>
  <p:sldSz cy="5143500" cx="9144000"/>
  <p:notesSz cx="6858000" cy="9144000"/>
  <p:embeddedFontLst>
    <p:embeddedFont>
      <p:font typeface="Raleway"/>
      <p:regular r:id="rId27"/>
      <p:bold r:id="rId28"/>
      <p:italic r:id="rId29"/>
      <p:boldItalic r:id="rId30"/>
    </p:embeddedFont>
    <p:embeddedFont>
      <p:font typeface="Lato"/>
      <p:regular r:id="rId31"/>
      <p:bold r:id="rId32"/>
      <p:italic r:id="rId33"/>
      <p:boldItalic r:id="rId34"/>
    </p:embeddedFont>
    <p:embeddedFont>
      <p:font typeface="Helvetica Neue"/>
      <p:regular r:id="rId35"/>
      <p:bold r:id="rId36"/>
      <p:italic r:id="rId37"/>
      <p:boldItalic r:id="rId3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font" Target="fonts/Raleway-bold.fntdata"/><Relationship Id="rId27" Type="http://schemas.openxmlformats.org/officeDocument/2006/relationships/font" Target="fonts/Raleway-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aleway-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Lato-regular.fntdata"/><Relationship Id="rId30" Type="http://schemas.openxmlformats.org/officeDocument/2006/relationships/font" Target="fonts/Raleway-boldItalic.fntdata"/><Relationship Id="rId11" Type="http://schemas.openxmlformats.org/officeDocument/2006/relationships/slide" Target="slides/slide6.xml"/><Relationship Id="rId33" Type="http://schemas.openxmlformats.org/officeDocument/2006/relationships/font" Target="fonts/Lato-italic.fntdata"/><Relationship Id="rId10" Type="http://schemas.openxmlformats.org/officeDocument/2006/relationships/slide" Target="slides/slide5.xml"/><Relationship Id="rId32" Type="http://schemas.openxmlformats.org/officeDocument/2006/relationships/font" Target="fonts/Lato-bold.fntdata"/><Relationship Id="rId13" Type="http://schemas.openxmlformats.org/officeDocument/2006/relationships/slide" Target="slides/slide8.xml"/><Relationship Id="rId35" Type="http://schemas.openxmlformats.org/officeDocument/2006/relationships/font" Target="fonts/HelveticaNeue-regular.fntdata"/><Relationship Id="rId12" Type="http://schemas.openxmlformats.org/officeDocument/2006/relationships/slide" Target="slides/slide7.xml"/><Relationship Id="rId34" Type="http://schemas.openxmlformats.org/officeDocument/2006/relationships/font" Target="fonts/Lato-boldItalic.fntdata"/><Relationship Id="rId15" Type="http://schemas.openxmlformats.org/officeDocument/2006/relationships/slide" Target="slides/slide10.xml"/><Relationship Id="rId37" Type="http://schemas.openxmlformats.org/officeDocument/2006/relationships/font" Target="fonts/HelveticaNeue-italic.fntdata"/><Relationship Id="rId14" Type="http://schemas.openxmlformats.org/officeDocument/2006/relationships/slide" Target="slides/slide9.xml"/><Relationship Id="rId36" Type="http://schemas.openxmlformats.org/officeDocument/2006/relationships/font" Target="fonts/HelveticaNeue-bold.fntdata"/><Relationship Id="rId17" Type="http://schemas.openxmlformats.org/officeDocument/2006/relationships/slide" Target="slides/slide12.xml"/><Relationship Id="rId16" Type="http://schemas.openxmlformats.org/officeDocument/2006/relationships/slide" Target="slides/slide11.xml"/><Relationship Id="rId38" Type="http://schemas.openxmlformats.org/officeDocument/2006/relationships/font" Target="fonts/HelveticaNeue-bold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e4eb762767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e4eb762767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e4eb762767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e4eb762767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e4eb762767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e4eb762767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e4eb762767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e4eb762767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e4eb762767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e4eb762767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e4eb762767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e4eb762767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e4eb762767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e4eb762767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e4eb762767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e4eb762767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e4eb762767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e4eb762767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e4eb762767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e4eb762767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e4eb76276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e4eb76276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e4eb762767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e4eb762767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e4eb762767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e4eb762767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e4eb762767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e4eb762767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e4eb762767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e4eb762767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e4eb762767_0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e4eb762767_0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e4eb762767_0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e4eb762767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e4eb762767_0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e4eb762767_0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e4eb762767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e4eb762767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e4eb762767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e4eb762767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2.png"/><Relationship Id="rId4"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cxnSp>
        <p:nvCxnSpPr>
          <p:cNvPr id="10" name="Google Shape;10;p2"/>
          <p:cNvCxnSpPr/>
          <p:nvPr/>
        </p:nvCxnSpPr>
        <p:spPr>
          <a:xfrm>
            <a:off x="2477724" y="415650"/>
            <a:ext cx="6244200" cy="0"/>
          </a:xfrm>
          <a:prstGeom prst="straightConnector1">
            <a:avLst/>
          </a:prstGeom>
          <a:noFill/>
          <a:ln cap="flat" cmpd="sng" w="38100">
            <a:solidFill>
              <a:schemeClr val="lt1"/>
            </a:solidFill>
            <a:prstDash val="solid"/>
            <a:round/>
            <a:headEnd len="sm" w="sm" type="none"/>
            <a:tailEnd len="sm" w="sm" type="none"/>
          </a:ln>
        </p:spPr>
      </p:cxnSp>
      <p:cxnSp>
        <p:nvCxnSpPr>
          <p:cNvPr id="11" name="Google Shape;11;p2"/>
          <p:cNvCxnSpPr/>
          <p:nvPr/>
        </p:nvCxnSpPr>
        <p:spPr>
          <a:xfrm>
            <a:off x="2477724" y="4740000"/>
            <a:ext cx="6244200" cy="0"/>
          </a:xfrm>
          <a:prstGeom prst="straightConnector1">
            <a:avLst/>
          </a:prstGeom>
          <a:noFill/>
          <a:ln cap="flat" cmpd="sng" w="19050">
            <a:solidFill>
              <a:schemeClr val="lt1"/>
            </a:solidFill>
            <a:prstDash val="solid"/>
            <a:round/>
            <a:headEnd len="sm" w="sm" type="none"/>
            <a:tailEnd len="sm" w="sm" type="none"/>
          </a:ln>
        </p:spPr>
      </p:cxnSp>
      <p:cxnSp>
        <p:nvCxnSpPr>
          <p:cNvPr id="12" name="Google Shape;12;p2"/>
          <p:cNvCxnSpPr/>
          <p:nvPr/>
        </p:nvCxnSpPr>
        <p:spPr>
          <a:xfrm>
            <a:off x="425198" y="415650"/>
            <a:ext cx="183300" cy="0"/>
          </a:xfrm>
          <a:prstGeom prst="straightConnector1">
            <a:avLst/>
          </a:prstGeom>
          <a:noFill/>
          <a:ln cap="flat" cmpd="sng" w="19050">
            <a:solidFill>
              <a:schemeClr val="lt1"/>
            </a:solidFill>
            <a:prstDash val="solid"/>
            <a:round/>
            <a:headEnd len="sm" w="sm" type="none"/>
            <a:tailEnd len="sm" w="sm" type="none"/>
          </a:ln>
        </p:spPr>
      </p:cxnSp>
      <p:sp>
        <p:nvSpPr>
          <p:cNvPr id="13" name="Google Shape;13;p2"/>
          <p:cNvSpPr txBox="1"/>
          <p:nvPr>
            <p:ph type="ctrTitle"/>
          </p:nvPr>
        </p:nvSpPr>
        <p:spPr>
          <a:xfrm>
            <a:off x="2371725" y="630225"/>
            <a:ext cx="6331500" cy="15420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14" name="Google Shape;14;p2"/>
          <p:cNvSpPr txBox="1"/>
          <p:nvPr>
            <p:ph idx="1" type="subTitle"/>
          </p:nvPr>
        </p:nvSpPr>
        <p:spPr>
          <a:xfrm>
            <a:off x="2390267" y="3238450"/>
            <a:ext cx="6331500" cy="1241700"/>
          </a:xfrm>
          <a:prstGeom prst="rect">
            <a:avLst/>
          </a:prstGeom>
        </p:spPr>
        <p:txBody>
          <a:bodyPr anchorCtr="0" anchor="b" bIns="91425" lIns="91425" spcFirstLastPara="1" rIns="91425" wrap="square" tIns="91425">
            <a:normAutofit/>
          </a:bodyPr>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p:txBody>
      </p:sp>
      <p:sp>
        <p:nvSpPr>
          <p:cNvPr id="15" name="Google Shape;15;p2"/>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pic>
        <p:nvPicPr>
          <p:cNvPr id="16" name="Google Shape;16;p2"/>
          <p:cNvPicPr preferRelativeResize="0"/>
          <p:nvPr/>
        </p:nvPicPr>
        <p:blipFill>
          <a:blip r:embed="rId2">
            <a:alphaModFix/>
          </a:blip>
          <a:stretch>
            <a:fillRect/>
          </a:stretch>
        </p:blipFill>
        <p:spPr>
          <a:xfrm>
            <a:off x="0" y="4382025"/>
            <a:ext cx="7061752" cy="761425"/>
          </a:xfrm>
          <a:prstGeom prst="rect">
            <a:avLst/>
          </a:prstGeom>
          <a:noFill/>
          <a:ln>
            <a:noFill/>
          </a:ln>
        </p:spPr>
      </p:pic>
      <p:pic>
        <p:nvPicPr>
          <p:cNvPr id="17" name="Google Shape;17;p2"/>
          <p:cNvPicPr preferRelativeResize="0"/>
          <p:nvPr/>
        </p:nvPicPr>
        <p:blipFill rotWithShape="1">
          <a:blip r:embed="rId3">
            <a:alphaModFix/>
          </a:blip>
          <a:srcRect b="21154" l="16742" r="0" t="0"/>
          <a:stretch/>
        </p:blipFill>
        <p:spPr>
          <a:xfrm>
            <a:off x="12000" y="3530950"/>
            <a:ext cx="3091400" cy="878275"/>
          </a:xfrm>
          <a:prstGeom prst="rect">
            <a:avLst/>
          </a:prstGeom>
          <a:noFill/>
          <a:ln>
            <a:noFill/>
          </a:ln>
        </p:spPr>
      </p:pic>
      <p:pic>
        <p:nvPicPr>
          <p:cNvPr id="18" name="Google Shape;18;p2"/>
          <p:cNvPicPr preferRelativeResize="0"/>
          <p:nvPr/>
        </p:nvPicPr>
        <p:blipFill rotWithShape="1">
          <a:blip r:embed="rId4">
            <a:alphaModFix/>
          </a:blip>
          <a:srcRect b="24828" l="32749" r="32824" t="27923"/>
          <a:stretch/>
        </p:blipFill>
        <p:spPr>
          <a:xfrm>
            <a:off x="7752125" y="4317550"/>
            <a:ext cx="1468075" cy="60450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71" name="Shape 71"/>
        <p:cNvGrpSpPr/>
        <p:nvPr/>
      </p:nvGrpSpPr>
      <p:grpSpPr>
        <a:xfrm>
          <a:off x="0" y="0"/>
          <a:ext cx="0" cy="0"/>
          <a:chOff x="0" y="0"/>
          <a:chExt cx="0" cy="0"/>
        </a:xfrm>
      </p:grpSpPr>
      <p:cxnSp>
        <p:nvCxnSpPr>
          <p:cNvPr id="72" name="Google Shape;72;p11"/>
          <p:cNvCxnSpPr/>
          <p:nvPr/>
        </p:nvCxnSpPr>
        <p:spPr>
          <a:xfrm>
            <a:off x="425200" y="4740000"/>
            <a:ext cx="8296800" cy="0"/>
          </a:xfrm>
          <a:prstGeom prst="straightConnector1">
            <a:avLst/>
          </a:prstGeom>
          <a:noFill/>
          <a:ln cap="flat" cmpd="sng" w="19050">
            <a:solidFill>
              <a:schemeClr val="dk2"/>
            </a:solidFill>
            <a:prstDash val="solid"/>
            <a:round/>
            <a:headEnd len="sm" w="sm" type="none"/>
            <a:tailEnd len="sm" w="sm" type="none"/>
          </a:ln>
        </p:spPr>
      </p:cxnSp>
      <p:cxnSp>
        <p:nvCxnSpPr>
          <p:cNvPr id="73" name="Google Shape;73;p11"/>
          <p:cNvCxnSpPr/>
          <p:nvPr/>
        </p:nvCxnSpPr>
        <p:spPr>
          <a:xfrm>
            <a:off x="425200" y="415650"/>
            <a:ext cx="8296800" cy="0"/>
          </a:xfrm>
          <a:prstGeom prst="straightConnector1">
            <a:avLst/>
          </a:prstGeom>
          <a:noFill/>
          <a:ln cap="flat" cmpd="sng" w="38100">
            <a:solidFill>
              <a:schemeClr val="dk2"/>
            </a:solidFill>
            <a:prstDash val="solid"/>
            <a:round/>
            <a:headEnd len="sm" w="sm" type="none"/>
            <a:tailEnd len="sm" w="sm" type="none"/>
          </a:ln>
        </p:spPr>
      </p:cxnSp>
      <p:sp>
        <p:nvSpPr>
          <p:cNvPr id="74" name="Google Shape;74;p11"/>
          <p:cNvSpPr txBox="1"/>
          <p:nvPr>
            <p:ph hasCustomPrompt="1" type="title"/>
          </p:nvPr>
        </p:nvSpPr>
        <p:spPr>
          <a:xfrm>
            <a:off x="853950" y="1304850"/>
            <a:ext cx="7436100" cy="15384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1pPr>
            <a:lvl2pPr lvl="1"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2pPr>
            <a:lvl3pPr lvl="2"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3pPr>
            <a:lvl4pPr lvl="3"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4pPr>
            <a:lvl5pPr lvl="4"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5pPr>
            <a:lvl6pPr lvl="5"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6pPr>
            <a:lvl7pPr lvl="6"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7pPr>
            <a:lvl8pPr lvl="7"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8pPr>
            <a:lvl9pPr lvl="8"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9pPr>
          </a:lstStyle>
          <a:p>
            <a:r>
              <a:t>xx%</a:t>
            </a:r>
          </a:p>
        </p:txBody>
      </p:sp>
      <p:sp>
        <p:nvSpPr>
          <p:cNvPr id="75" name="Google Shape;75;p11"/>
          <p:cNvSpPr txBox="1"/>
          <p:nvPr>
            <p:ph idx="1" type="body"/>
          </p:nvPr>
        </p:nvSpPr>
        <p:spPr>
          <a:xfrm>
            <a:off x="853950" y="2919450"/>
            <a:ext cx="7436100" cy="10716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76" name="Google Shape;76;p11"/>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id="77" name="Google Shape;77;p11"/>
          <p:cNvPicPr preferRelativeResize="0"/>
          <p:nvPr/>
        </p:nvPicPr>
        <p:blipFill>
          <a:blip r:embed="rId2">
            <a:alphaModFix amt="30000"/>
          </a:blip>
          <a:stretch>
            <a:fillRect/>
          </a:stretch>
        </p:blipFill>
        <p:spPr>
          <a:xfrm>
            <a:off x="0" y="4382025"/>
            <a:ext cx="7061752" cy="761425"/>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8" name="Shape 78"/>
        <p:cNvGrpSpPr/>
        <p:nvPr/>
      </p:nvGrpSpPr>
      <p:grpSpPr>
        <a:xfrm>
          <a:off x="0" y="0"/>
          <a:ext cx="0" cy="0"/>
          <a:chOff x="0" y="0"/>
          <a:chExt cx="0" cy="0"/>
        </a:xfrm>
      </p:grpSpPr>
      <p:sp>
        <p:nvSpPr>
          <p:cNvPr id="79" name="Google Shape;79;p12"/>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9" name="Shape 19"/>
        <p:cNvGrpSpPr/>
        <p:nvPr/>
      </p:nvGrpSpPr>
      <p:grpSpPr>
        <a:xfrm>
          <a:off x="0" y="0"/>
          <a:ext cx="0" cy="0"/>
          <a:chOff x="0" y="0"/>
          <a:chExt cx="0" cy="0"/>
        </a:xfrm>
      </p:grpSpPr>
      <p:cxnSp>
        <p:nvCxnSpPr>
          <p:cNvPr id="20" name="Google Shape;20;p3"/>
          <p:cNvCxnSpPr/>
          <p:nvPr/>
        </p:nvCxnSpPr>
        <p:spPr>
          <a:xfrm>
            <a:off x="425200" y="415650"/>
            <a:ext cx="8296800" cy="0"/>
          </a:xfrm>
          <a:prstGeom prst="straightConnector1">
            <a:avLst/>
          </a:prstGeom>
          <a:noFill/>
          <a:ln cap="flat" cmpd="sng" w="38100">
            <a:solidFill>
              <a:schemeClr val="lt1"/>
            </a:solidFill>
            <a:prstDash val="solid"/>
            <a:round/>
            <a:headEnd len="sm" w="sm" type="none"/>
            <a:tailEnd len="sm" w="sm" type="none"/>
          </a:ln>
        </p:spPr>
      </p:cxnSp>
      <p:cxnSp>
        <p:nvCxnSpPr>
          <p:cNvPr id="21" name="Google Shape;21;p3"/>
          <p:cNvCxnSpPr/>
          <p:nvPr/>
        </p:nvCxnSpPr>
        <p:spPr>
          <a:xfrm>
            <a:off x="425200" y="4740000"/>
            <a:ext cx="8296800" cy="0"/>
          </a:xfrm>
          <a:prstGeom prst="straightConnector1">
            <a:avLst/>
          </a:prstGeom>
          <a:noFill/>
          <a:ln cap="flat" cmpd="sng" w="19050">
            <a:solidFill>
              <a:schemeClr val="lt1"/>
            </a:solidFill>
            <a:prstDash val="solid"/>
            <a:round/>
            <a:headEnd len="sm" w="sm" type="none"/>
            <a:tailEnd len="sm" w="sm" type="none"/>
          </a:ln>
        </p:spPr>
      </p:cxnSp>
      <p:sp>
        <p:nvSpPr>
          <p:cNvPr id="22" name="Google Shape;22;p3"/>
          <p:cNvSpPr txBox="1"/>
          <p:nvPr>
            <p:ph type="title"/>
          </p:nvPr>
        </p:nvSpPr>
        <p:spPr>
          <a:xfrm>
            <a:off x="406425" y="1806825"/>
            <a:ext cx="8296800" cy="15420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lt1"/>
              </a:buClr>
              <a:buSzPts val="4800"/>
              <a:buNone/>
              <a:defRPr sz="4800">
                <a:solidFill>
                  <a:schemeClr val="lt1"/>
                </a:solidFill>
              </a:defRPr>
            </a:lvl1pPr>
            <a:lvl2pPr lvl="1" algn="ctr">
              <a:spcBef>
                <a:spcPts val="0"/>
              </a:spcBef>
              <a:spcAft>
                <a:spcPts val="0"/>
              </a:spcAft>
              <a:buClr>
                <a:schemeClr val="lt1"/>
              </a:buClr>
              <a:buSzPts val="4800"/>
              <a:buNone/>
              <a:defRPr sz="4800">
                <a:solidFill>
                  <a:schemeClr val="lt1"/>
                </a:solidFill>
              </a:defRPr>
            </a:lvl2pPr>
            <a:lvl3pPr lvl="2" algn="ctr">
              <a:spcBef>
                <a:spcPts val="0"/>
              </a:spcBef>
              <a:spcAft>
                <a:spcPts val="0"/>
              </a:spcAft>
              <a:buClr>
                <a:schemeClr val="lt1"/>
              </a:buClr>
              <a:buSzPts val="4800"/>
              <a:buNone/>
              <a:defRPr sz="4800">
                <a:solidFill>
                  <a:schemeClr val="lt1"/>
                </a:solidFill>
              </a:defRPr>
            </a:lvl3pPr>
            <a:lvl4pPr lvl="3" algn="ctr">
              <a:spcBef>
                <a:spcPts val="0"/>
              </a:spcBef>
              <a:spcAft>
                <a:spcPts val="0"/>
              </a:spcAft>
              <a:buClr>
                <a:schemeClr val="lt1"/>
              </a:buClr>
              <a:buSzPts val="4800"/>
              <a:buNone/>
              <a:defRPr sz="4800">
                <a:solidFill>
                  <a:schemeClr val="lt1"/>
                </a:solidFill>
              </a:defRPr>
            </a:lvl4pPr>
            <a:lvl5pPr lvl="4" algn="ctr">
              <a:spcBef>
                <a:spcPts val="0"/>
              </a:spcBef>
              <a:spcAft>
                <a:spcPts val="0"/>
              </a:spcAft>
              <a:buClr>
                <a:schemeClr val="lt1"/>
              </a:buClr>
              <a:buSzPts val="4800"/>
              <a:buNone/>
              <a:defRPr sz="4800">
                <a:solidFill>
                  <a:schemeClr val="lt1"/>
                </a:solidFill>
              </a:defRPr>
            </a:lvl5pPr>
            <a:lvl6pPr lvl="5" algn="ctr">
              <a:spcBef>
                <a:spcPts val="0"/>
              </a:spcBef>
              <a:spcAft>
                <a:spcPts val="0"/>
              </a:spcAft>
              <a:buClr>
                <a:schemeClr val="lt1"/>
              </a:buClr>
              <a:buSzPts val="4800"/>
              <a:buNone/>
              <a:defRPr sz="4800">
                <a:solidFill>
                  <a:schemeClr val="lt1"/>
                </a:solidFill>
              </a:defRPr>
            </a:lvl6pPr>
            <a:lvl7pPr lvl="6" algn="ctr">
              <a:spcBef>
                <a:spcPts val="0"/>
              </a:spcBef>
              <a:spcAft>
                <a:spcPts val="0"/>
              </a:spcAft>
              <a:buClr>
                <a:schemeClr val="lt1"/>
              </a:buClr>
              <a:buSzPts val="4800"/>
              <a:buNone/>
              <a:defRPr sz="4800">
                <a:solidFill>
                  <a:schemeClr val="lt1"/>
                </a:solidFill>
              </a:defRPr>
            </a:lvl7pPr>
            <a:lvl8pPr lvl="7" algn="ctr">
              <a:spcBef>
                <a:spcPts val="0"/>
              </a:spcBef>
              <a:spcAft>
                <a:spcPts val="0"/>
              </a:spcAft>
              <a:buClr>
                <a:schemeClr val="lt1"/>
              </a:buClr>
              <a:buSzPts val="4800"/>
              <a:buNone/>
              <a:defRPr sz="4800">
                <a:solidFill>
                  <a:schemeClr val="lt1"/>
                </a:solidFill>
              </a:defRPr>
            </a:lvl8pPr>
            <a:lvl9pPr lvl="8" algn="ctr">
              <a:spcBef>
                <a:spcPts val="0"/>
              </a:spcBef>
              <a:spcAft>
                <a:spcPts val="0"/>
              </a:spcAft>
              <a:buClr>
                <a:schemeClr val="lt1"/>
              </a:buClr>
              <a:buSzPts val="4800"/>
              <a:buNone/>
              <a:defRPr sz="4800">
                <a:solidFill>
                  <a:schemeClr val="lt1"/>
                </a:solidFill>
              </a:defRPr>
            </a:lvl9pPr>
          </a:lstStyle>
          <a:p/>
        </p:txBody>
      </p:sp>
      <p:sp>
        <p:nvSpPr>
          <p:cNvPr id="23" name="Google Shape;23;p3"/>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pic>
        <p:nvPicPr>
          <p:cNvPr id="24" name="Google Shape;24;p3"/>
          <p:cNvPicPr preferRelativeResize="0"/>
          <p:nvPr/>
        </p:nvPicPr>
        <p:blipFill>
          <a:blip r:embed="rId2">
            <a:alphaModFix amt="30000"/>
          </a:blip>
          <a:stretch>
            <a:fillRect/>
          </a:stretch>
        </p:blipFill>
        <p:spPr>
          <a:xfrm>
            <a:off x="0" y="4382025"/>
            <a:ext cx="7061752" cy="761425"/>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5" name="Shape 25"/>
        <p:cNvGrpSpPr/>
        <p:nvPr/>
      </p:nvGrpSpPr>
      <p:grpSpPr>
        <a:xfrm>
          <a:off x="0" y="0"/>
          <a:ext cx="0" cy="0"/>
          <a:chOff x="0" y="0"/>
          <a:chExt cx="0" cy="0"/>
        </a:xfrm>
      </p:grpSpPr>
      <p:cxnSp>
        <p:nvCxnSpPr>
          <p:cNvPr id="26" name="Google Shape;26;p4"/>
          <p:cNvCxnSpPr/>
          <p:nvPr/>
        </p:nvCxnSpPr>
        <p:spPr>
          <a:xfrm>
            <a:off x="2477724" y="415650"/>
            <a:ext cx="6244200" cy="0"/>
          </a:xfrm>
          <a:prstGeom prst="straightConnector1">
            <a:avLst/>
          </a:prstGeom>
          <a:noFill/>
          <a:ln cap="flat" cmpd="sng" w="38100">
            <a:solidFill>
              <a:schemeClr val="dk2"/>
            </a:solidFill>
            <a:prstDash val="solid"/>
            <a:round/>
            <a:headEnd len="sm" w="sm" type="none"/>
            <a:tailEnd len="sm" w="sm" type="none"/>
          </a:ln>
        </p:spPr>
      </p:cxnSp>
      <p:cxnSp>
        <p:nvCxnSpPr>
          <p:cNvPr id="27" name="Google Shape;27;p4"/>
          <p:cNvCxnSpPr/>
          <p:nvPr/>
        </p:nvCxnSpPr>
        <p:spPr>
          <a:xfrm>
            <a:off x="2477724" y="4740000"/>
            <a:ext cx="6244200" cy="0"/>
          </a:xfrm>
          <a:prstGeom prst="straightConnector1">
            <a:avLst/>
          </a:prstGeom>
          <a:noFill/>
          <a:ln cap="flat" cmpd="sng" w="19050">
            <a:solidFill>
              <a:schemeClr val="dk2"/>
            </a:solidFill>
            <a:prstDash val="solid"/>
            <a:round/>
            <a:headEnd len="sm" w="sm" type="none"/>
            <a:tailEnd len="sm" w="sm" type="none"/>
          </a:ln>
        </p:spPr>
      </p:cxnSp>
      <p:cxnSp>
        <p:nvCxnSpPr>
          <p:cNvPr id="28" name="Google Shape;28;p4"/>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29" name="Google Shape;29;p4"/>
          <p:cNvSpPr txBox="1"/>
          <p:nvPr>
            <p:ph type="title"/>
          </p:nvPr>
        </p:nvSpPr>
        <p:spPr>
          <a:xfrm>
            <a:off x="2400250" y="575950"/>
            <a:ext cx="6321600" cy="6354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0" name="Google Shape;30;p4"/>
          <p:cNvSpPr txBox="1"/>
          <p:nvPr>
            <p:ph idx="1" type="body"/>
          </p:nvPr>
        </p:nvSpPr>
        <p:spPr>
          <a:xfrm>
            <a:off x="2410112" y="1595776"/>
            <a:ext cx="6321600" cy="3002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31" name="Google Shape;31;p4"/>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id="32" name="Google Shape;32;p4"/>
          <p:cNvPicPr preferRelativeResize="0"/>
          <p:nvPr/>
        </p:nvPicPr>
        <p:blipFill>
          <a:blip r:embed="rId2">
            <a:alphaModFix amt="30000"/>
          </a:blip>
          <a:stretch>
            <a:fillRect/>
          </a:stretch>
        </p:blipFill>
        <p:spPr>
          <a:xfrm>
            <a:off x="0" y="4382025"/>
            <a:ext cx="7061752" cy="761425"/>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3" name="Shape 33"/>
        <p:cNvGrpSpPr/>
        <p:nvPr/>
      </p:nvGrpSpPr>
      <p:grpSpPr>
        <a:xfrm>
          <a:off x="0" y="0"/>
          <a:ext cx="0" cy="0"/>
          <a:chOff x="0" y="0"/>
          <a:chExt cx="0" cy="0"/>
        </a:xfrm>
      </p:grpSpPr>
      <p:cxnSp>
        <p:nvCxnSpPr>
          <p:cNvPr id="34" name="Google Shape;34;p5"/>
          <p:cNvCxnSpPr/>
          <p:nvPr/>
        </p:nvCxnSpPr>
        <p:spPr>
          <a:xfrm>
            <a:off x="2477724" y="415650"/>
            <a:ext cx="6244200" cy="0"/>
          </a:xfrm>
          <a:prstGeom prst="straightConnector1">
            <a:avLst/>
          </a:prstGeom>
          <a:noFill/>
          <a:ln cap="flat" cmpd="sng" w="38100">
            <a:solidFill>
              <a:schemeClr val="dk2"/>
            </a:solidFill>
            <a:prstDash val="solid"/>
            <a:round/>
            <a:headEnd len="sm" w="sm" type="none"/>
            <a:tailEnd len="sm" w="sm" type="none"/>
          </a:ln>
        </p:spPr>
      </p:cxnSp>
      <p:cxnSp>
        <p:nvCxnSpPr>
          <p:cNvPr id="35" name="Google Shape;35;p5"/>
          <p:cNvCxnSpPr/>
          <p:nvPr/>
        </p:nvCxnSpPr>
        <p:spPr>
          <a:xfrm>
            <a:off x="2477724" y="4740000"/>
            <a:ext cx="6244200" cy="0"/>
          </a:xfrm>
          <a:prstGeom prst="straightConnector1">
            <a:avLst/>
          </a:prstGeom>
          <a:noFill/>
          <a:ln cap="flat" cmpd="sng" w="19050">
            <a:solidFill>
              <a:schemeClr val="dk2"/>
            </a:solidFill>
            <a:prstDash val="solid"/>
            <a:round/>
            <a:headEnd len="sm" w="sm" type="none"/>
            <a:tailEnd len="sm" w="sm" type="none"/>
          </a:ln>
        </p:spPr>
      </p:cxnSp>
      <p:cxnSp>
        <p:nvCxnSpPr>
          <p:cNvPr id="36" name="Google Shape;36;p5"/>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37" name="Google Shape;37;p5"/>
          <p:cNvSpPr txBox="1"/>
          <p:nvPr>
            <p:ph type="title"/>
          </p:nvPr>
        </p:nvSpPr>
        <p:spPr>
          <a:xfrm>
            <a:off x="2400250" y="575950"/>
            <a:ext cx="6321600" cy="6354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8" name="Google Shape;38;p5"/>
          <p:cNvSpPr txBox="1"/>
          <p:nvPr>
            <p:ph idx="1" type="body"/>
          </p:nvPr>
        </p:nvSpPr>
        <p:spPr>
          <a:xfrm>
            <a:off x="2400303" y="1602675"/>
            <a:ext cx="3071400" cy="3002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9" name="Google Shape;39;p5"/>
          <p:cNvSpPr txBox="1"/>
          <p:nvPr>
            <p:ph idx="2" type="body"/>
          </p:nvPr>
        </p:nvSpPr>
        <p:spPr>
          <a:xfrm>
            <a:off x="5650572" y="1602675"/>
            <a:ext cx="3071400" cy="3002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0" name="Google Shape;40;p5"/>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id="41" name="Google Shape;41;p5"/>
          <p:cNvPicPr preferRelativeResize="0"/>
          <p:nvPr/>
        </p:nvPicPr>
        <p:blipFill>
          <a:blip r:embed="rId2">
            <a:alphaModFix amt="30000"/>
          </a:blip>
          <a:stretch>
            <a:fillRect/>
          </a:stretch>
        </p:blipFill>
        <p:spPr>
          <a:xfrm>
            <a:off x="0" y="4382025"/>
            <a:ext cx="7061752" cy="761425"/>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2" name="Shape 42"/>
        <p:cNvGrpSpPr/>
        <p:nvPr/>
      </p:nvGrpSpPr>
      <p:grpSpPr>
        <a:xfrm>
          <a:off x="0" y="0"/>
          <a:ext cx="0" cy="0"/>
          <a:chOff x="0" y="0"/>
          <a:chExt cx="0" cy="0"/>
        </a:xfrm>
      </p:grpSpPr>
      <p:sp>
        <p:nvSpPr>
          <p:cNvPr id="43" name="Google Shape;43;p6"/>
          <p:cNvSpPr txBox="1"/>
          <p:nvPr>
            <p:ph type="title"/>
          </p:nvPr>
        </p:nvSpPr>
        <p:spPr>
          <a:xfrm>
            <a:off x="303300" y="411575"/>
            <a:ext cx="8520600" cy="639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44" name="Google Shape;44;p6"/>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id="45" name="Google Shape;45;p6"/>
          <p:cNvPicPr preferRelativeResize="0"/>
          <p:nvPr/>
        </p:nvPicPr>
        <p:blipFill>
          <a:blip r:embed="rId2">
            <a:alphaModFix amt="30000"/>
          </a:blip>
          <a:stretch>
            <a:fillRect/>
          </a:stretch>
        </p:blipFill>
        <p:spPr>
          <a:xfrm>
            <a:off x="0" y="4382025"/>
            <a:ext cx="7061752" cy="761425"/>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6" name="Shape 46"/>
        <p:cNvGrpSpPr/>
        <p:nvPr/>
      </p:nvGrpSpPr>
      <p:grpSpPr>
        <a:xfrm>
          <a:off x="0" y="0"/>
          <a:ext cx="0" cy="0"/>
          <a:chOff x="0" y="0"/>
          <a:chExt cx="0" cy="0"/>
        </a:xfrm>
      </p:grpSpPr>
      <p:cxnSp>
        <p:nvCxnSpPr>
          <p:cNvPr id="47" name="Google Shape;47;p7"/>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48" name="Google Shape;48;p7"/>
          <p:cNvSpPr txBox="1"/>
          <p:nvPr>
            <p:ph type="title"/>
          </p:nvPr>
        </p:nvSpPr>
        <p:spPr>
          <a:xfrm>
            <a:off x="319500" y="936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9" name="Google Shape;49;p7"/>
          <p:cNvSpPr txBox="1"/>
          <p:nvPr>
            <p:ph idx="1" type="body"/>
          </p:nvPr>
        </p:nvSpPr>
        <p:spPr>
          <a:xfrm>
            <a:off x="319500" y="1846804"/>
            <a:ext cx="2808000" cy="28062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50" name="Google Shape;50;p7"/>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id="51" name="Google Shape;51;p7"/>
          <p:cNvPicPr preferRelativeResize="0"/>
          <p:nvPr/>
        </p:nvPicPr>
        <p:blipFill>
          <a:blip r:embed="rId2">
            <a:alphaModFix amt="30000"/>
          </a:blip>
          <a:stretch>
            <a:fillRect/>
          </a:stretch>
        </p:blipFill>
        <p:spPr>
          <a:xfrm>
            <a:off x="0" y="4382025"/>
            <a:ext cx="7061752" cy="761425"/>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rgbClr val="FF9900"/>
        </a:solidFill>
      </p:bgPr>
    </p:bg>
    <p:spTree>
      <p:nvGrpSpPr>
        <p:cNvPr id="52" name="Shape 52"/>
        <p:cNvGrpSpPr/>
        <p:nvPr/>
      </p:nvGrpSpPr>
      <p:grpSpPr>
        <a:xfrm>
          <a:off x="0" y="0"/>
          <a:ext cx="0" cy="0"/>
          <a:chOff x="0" y="0"/>
          <a:chExt cx="0" cy="0"/>
        </a:xfrm>
      </p:grpSpPr>
      <p:cxnSp>
        <p:nvCxnSpPr>
          <p:cNvPr id="53" name="Google Shape;53;p8"/>
          <p:cNvCxnSpPr/>
          <p:nvPr/>
        </p:nvCxnSpPr>
        <p:spPr>
          <a:xfrm>
            <a:off x="425198" y="415650"/>
            <a:ext cx="183300" cy="0"/>
          </a:xfrm>
          <a:prstGeom prst="straightConnector1">
            <a:avLst/>
          </a:prstGeom>
          <a:noFill/>
          <a:ln cap="flat" cmpd="sng" w="19050">
            <a:solidFill>
              <a:schemeClr val="lt1"/>
            </a:solidFill>
            <a:prstDash val="solid"/>
            <a:round/>
            <a:headEnd len="sm" w="sm" type="none"/>
            <a:tailEnd len="sm" w="sm" type="none"/>
          </a:ln>
        </p:spPr>
      </p:cxnSp>
      <p:sp>
        <p:nvSpPr>
          <p:cNvPr id="54" name="Google Shape;54;p8"/>
          <p:cNvSpPr txBox="1"/>
          <p:nvPr>
            <p:ph type="title"/>
          </p:nvPr>
        </p:nvSpPr>
        <p:spPr>
          <a:xfrm>
            <a:off x="283103" y="712141"/>
            <a:ext cx="6244200" cy="38355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55" name="Google Shape;55;p8"/>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pic>
        <p:nvPicPr>
          <p:cNvPr id="56" name="Google Shape;56;p8"/>
          <p:cNvPicPr preferRelativeResize="0"/>
          <p:nvPr/>
        </p:nvPicPr>
        <p:blipFill>
          <a:blip r:embed="rId2">
            <a:alphaModFix amt="30000"/>
          </a:blip>
          <a:stretch>
            <a:fillRect/>
          </a:stretch>
        </p:blipFill>
        <p:spPr>
          <a:xfrm>
            <a:off x="0" y="4382025"/>
            <a:ext cx="7061752" cy="761425"/>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7" name="Shape 57"/>
        <p:cNvGrpSpPr/>
        <p:nvPr/>
      </p:nvGrpSpPr>
      <p:grpSpPr>
        <a:xfrm>
          <a:off x="0" y="0"/>
          <a:ext cx="0" cy="0"/>
          <a:chOff x="0" y="0"/>
          <a:chExt cx="0" cy="0"/>
        </a:xfrm>
      </p:grpSpPr>
      <p:sp>
        <p:nvSpPr>
          <p:cNvPr id="58" name="Google Shape;58;p9"/>
          <p:cNvSpPr/>
          <p:nvPr/>
        </p:nvSpPr>
        <p:spPr>
          <a:xfrm>
            <a:off x="4572000" y="1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9" name="Google Shape;59;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60" name="Google Shape;60;p9"/>
          <p:cNvSpPr txBox="1"/>
          <p:nvPr>
            <p:ph type="title"/>
          </p:nvPr>
        </p:nvSpPr>
        <p:spPr>
          <a:xfrm>
            <a:off x="265500" y="1397350"/>
            <a:ext cx="4045200" cy="13182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dk1"/>
              </a:buClr>
              <a:buSzPts val="3600"/>
              <a:buNone/>
              <a:defRPr sz="3600">
                <a:solidFill>
                  <a:schemeClr val="dk1"/>
                </a:solidFill>
              </a:defRPr>
            </a:lvl1pPr>
            <a:lvl2pPr lvl="1" algn="ctr">
              <a:spcBef>
                <a:spcPts val="0"/>
              </a:spcBef>
              <a:spcAft>
                <a:spcPts val="0"/>
              </a:spcAft>
              <a:buClr>
                <a:schemeClr val="dk1"/>
              </a:buClr>
              <a:buSzPts val="3600"/>
              <a:buNone/>
              <a:defRPr sz="3600">
                <a:solidFill>
                  <a:schemeClr val="dk1"/>
                </a:solidFill>
              </a:defRPr>
            </a:lvl2pPr>
            <a:lvl3pPr lvl="2" algn="ctr">
              <a:spcBef>
                <a:spcPts val="0"/>
              </a:spcBef>
              <a:spcAft>
                <a:spcPts val="0"/>
              </a:spcAft>
              <a:buClr>
                <a:schemeClr val="dk1"/>
              </a:buClr>
              <a:buSzPts val="3600"/>
              <a:buNone/>
              <a:defRPr sz="3600">
                <a:solidFill>
                  <a:schemeClr val="dk1"/>
                </a:solidFill>
              </a:defRPr>
            </a:lvl3pPr>
            <a:lvl4pPr lvl="3" algn="ctr">
              <a:spcBef>
                <a:spcPts val="0"/>
              </a:spcBef>
              <a:spcAft>
                <a:spcPts val="0"/>
              </a:spcAft>
              <a:buClr>
                <a:schemeClr val="dk1"/>
              </a:buClr>
              <a:buSzPts val="3600"/>
              <a:buNone/>
              <a:defRPr sz="3600">
                <a:solidFill>
                  <a:schemeClr val="dk1"/>
                </a:solidFill>
              </a:defRPr>
            </a:lvl4pPr>
            <a:lvl5pPr lvl="4" algn="ctr">
              <a:spcBef>
                <a:spcPts val="0"/>
              </a:spcBef>
              <a:spcAft>
                <a:spcPts val="0"/>
              </a:spcAft>
              <a:buClr>
                <a:schemeClr val="dk1"/>
              </a:buClr>
              <a:buSzPts val="3600"/>
              <a:buNone/>
              <a:defRPr sz="3600">
                <a:solidFill>
                  <a:schemeClr val="dk1"/>
                </a:solidFill>
              </a:defRPr>
            </a:lvl5pPr>
            <a:lvl6pPr lvl="5" algn="ctr">
              <a:spcBef>
                <a:spcPts val="0"/>
              </a:spcBef>
              <a:spcAft>
                <a:spcPts val="0"/>
              </a:spcAft>
              <a:buClr>
                <a:schemeClr val="dk1"/>
              </a:buClr>
              <a:buSzPts val="3600"/>
              <a:buNone/>
              <a:defRPr sz="3600">
                <a:solidFill>
                  <a:schemeClr val="dk1"/>
                </a:solidFill>
              </a:defRPr>
            </a:lvl6pPr>
            <a:lvl7pPr lvl="6" algn="ctr">
              <a:spcBef>
                <a:spcPts val="0"/>
              </a:spcBef>
              <a:spcAft>
                <a:spcPts val="0"/>
              </a:spcAft>
              <a:buClr>
                <a:schemeClr val="dk1"/>
              </a:buClr>
              <a:buSzPts val="3600"/>
              <a:buNone/>
              <a:defRPr sz="3600">
                <a:solidFill>
                  <a:schemeClr val="dk1"/>
                </a:solidFill>
              </a:defRPr>
            </a:lvl7pPr>
            <a:lvl8pPr lvl="7" algn="ctr">
              <a:spcBef>
                <a:spcPts val="0"/>
              </a:spcBef>
              <a:spcAft>
                <a:spcPts val="0"/>
              </a:spcAft>
              <a:buClr>
                <a:schemeClr val="dk1"/>
              </a:buClr>
              <a:buSzPts val="3600"/>
              <a:buNone/>
              <a:defRPr sz="3600">
                <a:solidFill>
                  <a:schemeClr val="dk1"/>
                </a:solidFill>
              </a:defRPr>
            </a:lvl8pPr>
            <a:lvl9pPr lvl="8" algn="ctr">
              <a:spcBef>
                <a:spcPts val="0"/>
              </a:spcBef>
              <a:spcAft>
                <a:spcPts val="0"/>
              </a:spcAft>
              <a:buClr>
                <a:schemeClr val="dk1"/>
              </a:buClr>
              <a:buSzPts val="3600"/>
              <a:buNone/>
              <a:defRPr sz="3600">
                <a:solidFill>
                  <a:schemeClr val="dk1"/>
                </a:solidFill>
              </a:defRPr>
            </a:lvl9pPr>
          </a:lstStyle>
          <a:p/>
        </p:txBody>
      </p:sp>
      <p:sp>
        <p:nvSpPr>
          <p:cNvPr id="61" name="Google Shape;61;p9"/>
          <p:cNvSpPr txBox="1"/>
          <p:nvPr>
            <p:ph idx="1" type="subTitle"/>
          </p:nvPr>
        </p:nvSpPr>
        <p:spPr>
          <a:xfrm>
            <a:off x="265500" y="273537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62" name="Google Shape;62;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63" name="Google Shape;63;p9"/>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pic>
        <p:nvPicPr>
          <p:cNvPr id="64" name="Google Shape;64;p9"/>
          <p:cNvPicPr preferRelativeResize="0"/>
          <p:nvPr/>
        </p:nvPicPr>
        <p:blipFill>
          <a:blip r:embed="rId2">
            <a:alphaModFix amt="30000"/>
          </a:blip>
          <a:stretch>
            <a:fillRect/>
          </a:stretch>
        </p:blipFill>
        <p:spPr>
          <a:xfrm>
            <a:off x="0" y="4382025"/>
            <a:ext cx="7061752" cy="761425"/>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5" name="Shape 65"/>
        <p:cNvGrpSpPr/>
        <p:nvPr/>
      </p:nvGrpSpPr>
      <p:grpSpPr>
        <a:xfrm>
          <a:off x="0" y="0"/>
          <a:ext cx="0" cy="0"/>
          <a:chOff x="0" y="0"/>
          <a:chExt cx="0" cy="0"/>
        </a:xfrm>
      </p:grpSpPr>
      <p:cxnSp>
        <p:nvCxnSpPr>
          <p:cNvPr id="66" name="Google Shape;66;p10"/>
          <p:cNvCxnSpPr/>
          <p:nvPr/>
        </p:nvCxnSpPr>
        <p:spPr>
          <a:xfrm>
            <a:off x="425200" y="4740000"/>
            <a:ext cx="8296800" cy="0"/>
          </a:xfrm>
          <a:prstGeom prst="straightConnector1">
            <a:avLst/>
          </a:prstGeom>
          <a:noFill/>
          <a:ln cap="flat" cmpd="sng" w="19050">
            <a:solidFill>
              <a:schemeClr val="dk2"/>
            </a:solidFill>
            <a:prstDash val="solid"/>
            <a:round/>
            <a:headEnd len="sm" w="sm" type="none"/>
            <a:tailEnd len="sm" w="sm" type="none"/>
          </a:ln>
        </p:spPr>
      </p:cxnSp>
      <p:cxnSp>
        <p:nvCxnSpPr>
          <p:cNvPr id="67" name="Google Shape;67;p10"/>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68" name="Google Shape;68;p10"/>
          <p:cNvSpPr txBox="1"/>
          <p:nvPr>
            <p:ph idx="1" type="body"/>
          </p:nvPr>
        </p:nvSpPr>
        <p:spPr>
          <a:xfrm>
            <a:off x="328017" y="4226025"/>
            <a:ext cx="8388600" cy="3936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69" name="Google Shape;69;p10"/>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id="70" name="Google Shape;70;p10"/>
          <p:cNvPicPr preferRelativeResize="0"/>
          <p:nvPr/>
        </p:nvPicPr>
        <p:blipFill>
          <a:blip r:embed="rId2">
            <a:alphaModFix amt="30000"/>
          </a:blip>
          <a:stretch>
            <a:fillRect/>
          </a:stretch>
        </p:blipFill>
        <p:spPr>
          <a:xfrm>
            <a:off x="0" y="4382025"/>
            <a:ext cx="7061752" cy="761425"/>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wiss-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2400250" y="575950"/>
            <a:ext cx="6321600" cy="6354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1pPr>
            <a:lvl2pPr lvl="1">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2pPr>
            <a:lvl3pPr lvl="2">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3pPr>
            <a:lvl4pPr lvl="3">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4pPr>
            <a:lvl5pPr lvl="4">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5pPr>
            <a:lvl6pPr lvl="5">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6pPr>
            <a:lvl7pPr lvl="6">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7pPr>
            <a:lvl8pPr lvl="7">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8pPr>
            <a:lvl9pPr lvl="8">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2410112" y="1595776"/>
            <a:ext cx="6321600" cy="3002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indent="-317500" lvl="1" marL="9144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9pPr>
          </a:lstStyle>
          <a:p/>
        </p:txBody>
      </p:sp>
      <p:sp>
        <p:nvSpPr>
          <p:cNvPr id="8" name="Google Shape;8;p1"/>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Lato"/>
                <a:ea typeface="Lato"/>
                <a:cs typeface="Lato"/>
                <a:sym typeface="Lato"/>
              </a:defRPr>
            </a:lvl1pPr>
            <a:lvl2pPr lvl="1" algn="r">
              <a:buNone/>
              <a:defRPr sz="1000">
                <a:solidFill>
                  <a:schemeClr val="dk2"/>
                </a:solidFill>
                <a:latin typeface="Lato"/>
                <a:ea typeface="Lato"/>
                <a:cs typeface="Lato"/>
                <a:sym typeface="Lato"/>
              </a:defRPr>
            </a:lvl2pPr>
            <a:lvl3pPr lvl="2" algn="r">
              <a:buNone/>
              <a:defRPr sz="1000">
                <a:solidFill>
                  <a:schemeClr val="dk2"/>
                </a:solidFill>
                <a:latin typeface="Lato"/>
                <a:ea typeface="Lato"/>
                <a:cs typeface="Lato"/>
                <a:sym typeface="Lato"/>
              </a:defRPr>
            </a:lvl3pPr>
            <a:lvl4pPr lvl="3" algn="r">
              <a:buNone/>
              <a:defRPr sz="1000">
                <a:solidFill>
                  <a:schemeClr val="dk2"/>
                </a:solidFill>
                <a:latin typeface="Lato"/>
                <a:ea typeface="Lato"/>
                <a:cs typeface="Lato"/>
                <a:sym typeface="Lato"/>
              </a:defRPr>
            </a:lvl4pPr>
            <a:lvl5pPr lvl="4" algn="r">
              <a:buNone/>
              <a:defRPr sz="1000">
                <a:solidFill>
                  <a:schemeClr val="dk2"/>
                </a:solidFill>
                <a:latin typeface="Lato"/>
                <a:ea typeface="Lato"/>
                <a:cs typeface="Lato"/>
                <a:sym typeface="Lato"/>
              </a:defRPr>
            </a:lvl5pPr>
            <a:lvl6pPr lvl="5" algn="r">
              <a:buNone/>
              <a:defRPr sz="1000">
                <a:solidFill>
                  <a:schemeClr val="dk2"/>
                </a:solidFill>
                <a:latin typeface="Lato"/>
                <a:ea typeface="Lato"/>
                <a:cs typeface="Lato"/>
                <a:sym typeface="Lato"/>
              </a:defRPr>
            </a:lvl6pPr>
            <a:lvl7pPr lvl="6" algn="r">
              <a:buNone/>
              <a:defRPr sz="1000">
                <a:solidFill>
                  <a:schemeClr val="dk2"/>
                </a:solidFill>
                <a:latin typeface="Lato"/>
                <a:ea typeface="Lato"/>
                <a:cs typeface="Lato"/>
                <a:sym typeface="Lato"/>
              </a:defRPr>
            </a:lvl7pPr>
            <a:lvl8pPr lvl="7" algn="r">
              <a:buNone/>
              <a:defRPr sz="1000">
                <a:solidFill>
                  <a:schemeClr val="dk2"/>
                </a:solidFill>
                <a:latin typeface="Lato"/>
                <a:ea typeface="Lato"/>
                <a:cs typeface="Lato"/>
                <a:sym typeface="Lato"/>
              </a:defRPr>
            </a:lvl8pPr>
            <a:lvl9pPr lvl="8" algn="r">
              <a:buNone/>
              <a:defRPr sz="1000">
                <a:solidFill>
                  <a:schemeClr val="dk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3"/>
          <p:cNvSpPr txBox="1"/>
          <p:nvPr>
            <p:ph type="ctrTitle"/>
          </p:nvPr>
        </p:nvSpPr>
        <p:spPr>
          <a:xfrm>
            <a:off x="2371725" y="630225"/>
            <a:ext cx="6331500" cy="1542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Linux Command Line</a:t>
            </a:r>
            <a:endParaRPr/>
          </a:p>
        </p:txBody>
      </p:sp>
      <p:sp>
        <p:nvSpPr>
          <p:cNvPr id="85" name="Google Shape;85;p13"/>
          <p:cNvSpPr txBox="1"/>
          <p:nvPr>
            <p:ph idx="1" type="subTitle"/>
          </p:nvPr>
        </p:nvSpPr>
        <p:spPr>
          <a:xfrm>
            <a:off x="2390267" y="3238450"/>
            <a:ext cx="6331500" cy="1241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t/>
            </a:r>
            <a:endParaRPr/>
          </a:p>
        </p:txBody>
      </p:sp>
      <p:pic>
        <p:nvPicPr>
          <p:cNvPr id="86" name="Google Shape;86;p13"/>
          <p:cNvPicPr preferRelativeResize="0"/>
          <p:nvPr/>
        </p:nvPicPr>
        <p:blipFill rotWithShape="1">
          <a:blip r:embed="rId3">
            <a:alphaModFix/>
          </a:blip>
          <a:srcRect b="33791" l="22988" r="22804" t="22037"/>
          <a:stretch/>
        </p:blipFill>
        <p:spPr>
          <a:xfrm>
            <a:off x="7910275" y="4739200"/>
            <a:ext cx="1233725" cy="4043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22"/>
          <p:cNvSpPr txBox="1"/>
          <p:nvPr>
            <p:ph type="title"/>
          </p:nvPr>
        </p:nvSpPr>
        <p:spPr>
          <a:xfrm>
            <a:off x="2400250" y="575950"/>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The Basics</a:t>
            </a:r>
            <a:endParaRPr/>
          </a:p>
        </p:txBody>
      </p:sp>
      <p:sp>
        <p:nvSpPr>
          <p:cNvPr id="148" name="Google Shape;148;p22"/>
          <p:cNvSpPr txBox="1"/>
          <p:nvPr>
            <p:ph idx="1" type="body"/>
          </p:nvPr>
        </p:nvSpPr>
        <p:spPr>
          <a:xfrm>
            <a:off x="2410112" y="1595776"/>
            <a:ext cx="6321600" cy="3002400"/>
          </a:xfrm>
          <a:prstGeom prst="rect">
            <a:avLst/>
          </a:prstGeom>
        </p:spPr>
        <p:txBody>
          <a:bodyPr anchorCtr="0" anchor="t" bIns="91425" lIns="91425" spcFirstLastPara="1" rIns="91425" wrap="square" tIns="91425">
            <a:normAutofit/>
          </a:bodyPr>
          <a:lstStyle/>
          <a:p>
            <a:pPr indent="-342900" lvl="0" marL="457200" rtl="0" algn="l">
              <a:lnSpc>
                <a:spcPct val="100000"/>
              </a:lnSpc>
              <a:spcBef>
                <a:spcPts val="0"/>
              </a:spcBef>
              <a:spcAft>
                <a:spcPts val="0"/>
              </a:spcAft>
              <a:buSzPts val="1800"/>
              <a:buFont typeface="Helvetica Neue"/>
              <a:buChar char="●"/>
            </a:pPr>
            <a:r>
              <a:rPr lang="en">
                <a:latin typeface="Helvetica Neue"/>
                <a:ea typeface="Helvetica Neue"/>
                <a:cs typeface="Helvetica Neue"/>
                <a:sym typeface="Helvetica Neue"/>
              </a:rPr>
              <a:t>Seeing as we are nice people, lets keep our desktop clean by moving our My-Homework.txt file to our New-Directory folder.</a:t>
            </a:r>
            <a:endParaRPr>
              <a:latin typeface="Helvetica Neue"/>
              <a:ea typeface="Helvetica Neue"/>
              <a:cs typeface="Helvetica Neue"/>
              <a:sym typeface="Helvetica Neue"/>
            </a:endParaRPr>
          </a:p>
          <a:p>
            <a:pPr indent="-342900" lvl="0" marL="457200" rtl="0" algn="l">
              <a:lnSpc>
                <a:spcPct val="100000"/>
              </a:lnSpc>
              <a:spcBef>
                <a:spcPts val="0"/>
              </a:spcBef>
              <a:spcAft>
                <a:spcPts val="0"/>
              </a:spcAft>
              <a:buSzPts val="1800"/>
              <a:buFont typeface="Helvetica Neue"/>
              <a:buChar char="●"/>
            </a:pPr>
            <a:r>
              <a:rPr lang="en">
                <a:latin typeface="Helvetica Neue"/>
                <a:ea typeface="Helvetica Neue"/>
                <a:cs typeface="Helvetica Neue"/>
                <a:sym typeface="Helvetica Neue"/>
              </a:rPr>
              <a:t>Type “mv My-Homework.txt New-Directory”</a:t>
            </a:r>
            <a:endParaRPr>
              <a:latin typeface="Helvetica Neue"/>
              <a:ea typeface="Helvetica Neue"/>
              <a:cs typeface="Helvetica Neue"/>
              <a:sym typeface="Helvetica Neue"/>
            </a:endParaRPr>
          </a:p>
          <a:p>
            <a:pPr indent="-342900" lvl="0" marL="457200" rtl="0" algn="l">
              <a:lnSpc>
                <a:spcPct val="100000"/>
              </a:lnSpc>
              <a:spcBef>
                <a:spcPts val="0"/>
              </a:spcBef>
              <a:spcAft>
                <a:spcPts val="0"/>
              </a:spcAft>
              <a:buSzPts val="1800"/>
              <a:buFont typeface="Helvetica Neue"/>
              <a:buChar char="●"/>
            </a:pPr>
            <a:r>
              <a:rPr lang="en">
                <a:latin typeface="Helvetica Neue"/>
                <a:ea typeface="Helvetica Neue"/>
                <a:cs typeface="Helvetica Neue"/>
                <a:sym typeface="Helvetica Neue"/>
              </a:rPr>
              <a:t>Verify My-Homework.txt is in New-Directory with “ls New-Directory/”</a:t>
            </a:r>
            <a:endParaRPr/>
          </a:p>
        </p:txBody>
      </p:sp>
      <p:pic>
        <p:nvPicPr>
          <p:cNvPr descr="Screen Shot 2019-03-18 at 11.54.27 AM.png" id="149" name="Google Shape;149;p22"/>
          <p:cNvPicPr preferRelativeResize="0"/>
          <p:nvPr/>
        </p:nvPicPr>
        <p:blipFill rotWithShape="1">
          <a:blip r:embed="rId3">
            <a:alphaModFix/>
          </a:blip>
          <a:srcRect b="63558" l="0" r="0" t="0"/>
          <a:stretch/>
        </p:blipFill>
        <p:spPr>
          <a:xfrm>
            <a:off x="4711725" y="3038951"/>
            <a:ext cx="4226476" cy="1879527"/>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23"/>
          <p:cNvSpPr txBox="1"/>
          <p:nvPr>
            <p:ph type="title"/>
          </p:nvPr>
        </p:nvSpPr>
        <p:spPr>
          <a:xfrm>
            <a:off x="2400250" y="575950"/>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The Basics</a:t>
            </a:r>
            <a:endParaRPr/>
          </a:p>
        </p:txBody>
      </p:sp>
      <p:sp>
        <p:nvSpPr>
          <p:cNvPr id="155" name="Google Shape;155;p23"/>
          <p:cNvSpPr txBox="1"/>
          <p:nvPr>
            <p:ph idx="1" type="body"/>
          </p:nvPr>
        </p:nvSpPr>
        <p:spPr>
          <a:xfrm>
            <a:off x="2410112" y="1595776"/>
            <a:ext cx="6321600" cy="3002400"/>
          </a:xfrm>
          <a:prstGeom prst="rect">
            <a:avLst/>
          </a:prstGeom>
        </p:spPr>
        <p:txBody>
          <a:bodyPr anchorCtr="0" anchor="t" bIns="91425" lIns="91425" spcFirstLastPara="1" rIns="91425" wrap="square" tIns="91425">
            <a:normAutofit/>
          </a:bodyPr>
          <a:lstStyle/>
          <a:p>
            <a:pPr indent="-342900" lvl="0" marL="457200" rtl="0" algn="l">
              <a:lnSpc>
                <a:spcPct val="100000"/>
              </a:lnSpc>
              <a:spcBef>
                <a:spcPts val="0"/>
              </a:spcBef>
              <a:spcAft>
                <a:spcPts val="0"/>
              </a:spcAft>
              <a:buSzPts val="1800"/>
              <a:buFont typeface="Helvetica Neue"/>
              <a:buChar char="●"/>
            </a:pPr>
            <a:r>
              <a:rPr lang="en">
                <a:latin typeface="Helvetica Neue"/>
                <a:ea typeface="Helvetica Neue"/>
                <a:cs typeface="Helvetica Neue"/>
                <a:sym typeface="Helvetica Neue"/>
              </a:rPr>
              <a:t>Great Work! You have now completed the basics of the Command Line Interface!</a:t>
            </a:r>
            <a:endParaRPr>
              <a:latin typeface="Helvetica Neue"/>
              <a:ea typeface="Helvetica Neue"/>
              <a:cs typeface="Helvetica Neue"/>
              <a:sym typeface="Helvetica Neue"/>
            </a:endParaRPr>
          </a:p>
          <a:p>
            <a:pPr indent="-342900" lvl="0" marL="457200" rtl="0" algn="l">
              <a:lnSpc>
                <a:spcPct val="100000"/>
              </a:lnSpc>
              <a:spcBef>
                <a:spcPts val="0"/>
              </a:spcBef>
              <a:spcAft>
                <a:spcPts val="0"/>
              </a:spcAft>
              <a:buSzPts val="1800"/>
              <a:buFont typeface="Helvetica Neue"/>
              <a:buChar char="●"/>
            </a:pPr>
            <a:r>
              <a:rPr lang="en">
                <a:latin typeface="Helvetica Neue"/>
                <a:ea typeface="Helvetica Neue"/>
                <a:cs typeface="Helvetica Neue"/>
                <a:sym typeface="Helvetica Neue"/>
              </a:rPr>
              <a:t>Helpful tips to remember:</a:t>
            </a:r>
            <a:endParaRPr>
              <a:latin typeface="Helvetica Neue"/>
              <a:ea typeface="Helvetica Neue"/>
              <a:cs typeface="Helvetica Neue"/>
              <a:sym typeface="Helvetica Neue"/>
            </a:endParaRPr>
          </a:p>
          <a:p>
            <a:pPr indent="-342900" lvl="1" marL="914400" rtl="0" algn="l">
              <a:lnSpc>
                <a:spcPct val="100000"/>
              </a:lnSpc>
              <a:spcBef>
                <a:spcPts val="0"/>
              </a:spcBef>
              <a:spcAft>
                <a:spcPts val="0"/>
              </a:spcAft>
              <a:buSzPts val="1800"/>
              <a:buFont typeface="Helvetica Neue"/>
              <a:buChar char="○"/>
            </a:pPr>
            <a:r>
              <a:rPr lang="en" sz="1800">
                <a:latin typeface="Helvetica Neue"/>
                <a:ea typeface="Helvetica Neue"/>
                <a:cs typeface="Helvetica Neue"/>
                <a:sym typeface="Helvetica Neue"/>
              </a:rPr>
              <a:t>Type “pwd” to see where you are in the file system.</a:t>
            </a:r>
            <a:endParaRPr sz="1800">
              <a:latin typeface="Helvetica Neue"/>
              <a:ea typeface="Helvetica Neue"/>
              <a:cs typeface="Helvetica Neue"/>
              <a:sym typeface="Helvetica Neue"/>
            </a:endParaRPr>
          </a:p>
          <a:p>
            <a:pPr indent="-342900" lvl="1" marL="914400" rtl="0" algn="l">
              <a:lnSpc>
                <a:spcPct val="100000"/>
              </a:lnSpc>
              <a:spcBef>
                <a:spcPts val="0"/>
              </a:spcBef>
              <a:spcAft>
                <a:spcPts val="0"/>
              </a:spcAft>
              <a:buSzPts val="1800"/>
              <a:buFont typeface="Helvetica Neue"/>
              <a:buChar char="○"/>
            </a:pPr>
            <a:r>
              <a:rPr lang="en" sz="1800">
                <a:latin typeface="Helvetica Neue"/>
                <a:ea typeface="Helvetica Neue"/>
                <a:cs typeface="Helvetica Neue"/>
                <a:sym typeface="Helvetica Neue"/>
              </a:rPr>
              <a:t>Type “cd” by itself to return to your home directory in case you get lost.</a:t>
            </a:r>
            <a:endParaRPr sz="18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4"/>
          <p:cNvSpPr txBox="1"/>
          <p:nvPr>
            <p:ph type="title"/>
          </p:nvPr>
        </p:nvSpPr>
        <p:spPr>
          <a:xfrm>
            <a:off x="2400250" y="575950"/>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Intermediate</a:t>
            </a:r>
            <a:endParaRPr/>
          </a:p>
        </p:txBody>
      </p:sp>
      <p:sp>
        <p:nvSpPr>
          <p:cNvPr id="161" name="Google Shape;161;p24"/>
          <p:cNvSpPr txBox="1"/>
          <p:nvPr>
            <p:ph idx="1" type="body"/>
          </p:nvPr>
        </p:nvSpPr>
        <p:spPr>
          <a:xfrm>
            <a:off x="2410112" y="1595776"/>
            <a:ext cx="6321600" cy="3002400"/>
          </a:xfrm>
          <a:prstGeom prst="rect">
            <a:avLst/>
          </a:prstGeom>
        </p:spPr>
        <p:txBody>
          <a:bodyPr anchorCtr="0" anchor="t" bIns="91425" lIns="91425" spcFirstLastPara="1" rIns="91425" wrap="square" tIns="91425">
            <a:normAutofit/>
          </a:bodyPr>
          <a:lstStyle/>
          <a:p>
            <a:pPr indent="-342900" lvl="0" marL="457200" rtl="0" algn="l">
              <a:lnSpc>
                <a:spcPct val="100000"/>
              </a:lnSpc>
              <a:spcBef>
                <a:spcPts val="0"/>
              </a:spcBef>
              <a:spcAft>
                <a:spcPts val="0"/>
              </a:spcAft>
              <a:buSzPts val="1800"/>
              <a:buFont typeface="Helvetica Neue"/>
              <a:buChar char="●"/>
            </a:pPr>
            <a:r>
              <a:rPr lang="en">
                <a:latin typeface="Helvetica Neue"/>
                <a:ea typeface="Helvetica Neue"/>
                <a:cs typeface="Helvetica Neue"/>
                <a:sym typeface="Helvetica Neue"/>
              </a:rPr>
              <a:t>A few things to make your life easier:</a:t>
            </a:r>
            <a:endParaRPr>
              <a:latin typeface="Helvetica Neue"/>
              <a:ea typeface="Helvetica Neue"/>
              <a:cs typeface="Helvetica Neue"/>
              <a:sym typeface="Helvetica Neue"/>
            </a:endParaRPr>
          </a:p>
          <a:p>
            <a:pPr indent="-342900" lvl="1" marL="914400" rtl="0" algn="l">
              <a:lnSpc>
                <a:spcPct val="100000"/>
              </a:lnSpc>
              <a:spcBef>
                <a:spcPts val="0"/>
              </a:spcBef>
              <a:spcAft>
                <a:spcPts val="0"/>
              </a:spcAft>
              <a:buSzPts val="1800"/>
              <a:buFont typeface="Helvetica Neue"/>
              <a:buChar char="○"/>
            </a:pPr>
            <a:r>
              <a:rPr lang="en" sz="1800">
                <a:latin typeface="Helvetica Neue"/>
                <a:ea typeface="Helvetica Neue"/>
                <a:cs typeface="Helvetica Neue"/>
                <a:sym typeface="Helvetica Neue"/>
              </a:rPr>
              <a:t>Hit the up-arrow to see the previous commands in your history, from most recent to oldest</a:t>
            </a:r>
            <a:endParaRPr sz="1800">
              <a:latin typeface="Helvetica Neue"/>
              <a:ea typeface="Helvetica Neue"/>
              <a:cs typeface="Helvetica Neue"/>
              <a:sym typeface="Helvetica Neue"/>
            </a:endParaRPr>
          </a:p>
          <a:p>
            <a:pPr indent="-342900" lvl="1" marL="914400" rtl="0" algn="l">
              <a:lnSpc>
                <a:spcPct val="100000"/>
              </a:lnSpc>
              <a:spcBef>
                <a:spcPts val="0"/>
              </a:spcBef>
              <a:spcAft>
                <a:spcPts val="0"/>
              </a:spcAft>
              <a:buSzPts val="1800"/>
              <a:buFont typeface="Helvetica Neue"/>
              <a:buChar char="○"/>
            </a:pPr>
            <a:r>
              <a:rPr lang="en" sz="1800">
                <a:latin typeface="Helvetica Neue"/>
                <a:ea typeface="Helvetica Neue"/>
                <a:cs typeface="Helvetica Neue"/>
                <a:sym typeface="Helvetica Neue"/>
              </a:rPr>
              <a:t>Tab-Auto-Complete is your new best friend.</a:t>
            </a:r>
            <a:endParaRPr sz="1800">
              <a:latin typeface="Helvetica Neue"/>
              <a:ea typeface="Helvetica Neue"/>
              <a:cs typeface="Helvetica Neue"/>
              <a:sym typeface="Helvetica Neue"/>
            </a:endParaRPr>
          </a:p>
          <a:p>
            <a:pPr indent="-342900" lvl="1" marL="914400" rtl="0" algn="l">
              <a:lnSpc>
                <a:spcPct val="100000"/>
              </a:lnSpc>
              <a:spcBef>
                <a:spcPts val="0"/>
              </a:spcBef>
              <a:spcAft>
                <a:spcPts val="0"/>
              </a:spcAft>
              <a:buSzPts val="1800"/>
              <a:buFont typeface="Helvetica Neue"/>
              <a:buChar char="○"/>
            </a:pPr>
            <a:r>
              <a:rPr lang="en" sz="1800">
                <a:latin typeface="Helvetica Neue"/>
                <a:ea typeface="Helvetica Neue"/>
                <a:cs typeface="Helvetica Neue"/>
                <a:sym typeface="Helvetica Neue"/>
              </a:rPr>
              <a:t>Start typing a command or file/directory name and hitting the “tab” key will attempt to auto-complete the word. </a:t>
            </a:r>
            <a:endParaRPr sz="18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25"/>
          <p:cNvSpPr txBox="1"/>
          <p:nvPr>
            <p:ph type="title"/>
          </p:nvPr>
        </p:nvSpPr>
        <p:spPr>
          <a:xfrm>
            <a:off x="2400250" y="575950"/>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Intermediate</a:t>
            </a:r>
            <a:endParaRPr/>
          </a:p>
        </p:txBody>
      </p:sp>
      <p:sp>
        <p:nvSpPr>
          <p:cNvPr id="167" name="Google Shape;167;p25"/>
          <p:cNvSpPr txBox="1"/>
          <p:nvPr>
            <p:ph idx="1" type="body"/>
          </p:nvPr>
        </p:nvSpPr>
        <p:spPr>
          <a:xfrm>
            <a:off x="5593556" y="1595775"/>
            <a:ext cx="3138000" cy="3002400"/>
          </a:xfrm>
          <a:prstGeom prst="rect">
            <a:avLst/>
          </a:prstGeom>
        </p:spPr>
        <p:txBody>
          <a:bodyPr anchorCtr="0" anchor="t" bIns="91425" lIns="91425" spcFirstLastPara="1" rIns="91425" wrap="square" tIns="91425">
            <a:normAutofit fontScale="92500" lnSpcReduction="20000"/>
          </a:bodyPr>
          <a:lstStyle/>
          <a:p>
            <a:pPr indent="-334327" lvl="0" marL="457200" rtl="0" algn="l">
              <a:lnSpc>
                <a:spcPct val="100000"/>
              </a:lnSpc>
              <a:spcBef>
                <a:spcPts val="0"/>
              </a:spcBef>
              <a:spcAft>
                <a:spcPts val="0"/>
              </a:spcAft>
              <a:buSzPct val="100000"/>
              <a:buFont typeface="Helvetica Neue"/>
              <a:buChar char="●"/>
            </a:pPr>
            <a:r>
              <a:rPr lang="en">
                <a:latin typeface="Helvetica Neue"/>
                <a:ea typeface="Helvetica Neue"/>
                <a:cs typeface="Helvetica Neue"/>
                <a:sym typeface="Helvetica Neue"/>
              </a:rPr>
              <a:t>Now what if we needed to move our homework file back to the desktop?</a:t>
            </a:r>
            <a:endParaRPr>
              <a:latin typeface="Helvetica Neue"/>
              <a:ea typeface="Helvetica Neue"/>
              <a:cs typeface="Helvetica Neue"/>
              <a:sym typeface="Helvetica Neue"/>
            </a:endParaRPr>
          </a:p>
          <a:p>
            <a:pPr indent="-334327" lvl="0" marL="457200" rtl="0" algn="l">
              <a:lnSpc>
                <a:spcPct val="100000"/>
              </a:lnSpc>
              <a:spcBef>
                <a:spcPts val="0"/>
              </a:spcBef>
              <a:spcAft>
                <a:spcPts val="0"/>
              </a:spcAft>
              <a:buSzPct val="100000"/>
              <a:buFont typeface="Helvetica Neue"/>
              <a:buChar char="●"/>
            </a:pPr>
            <a:r>
              <a:rPr lang="en">
                <a:latin typeface="Helvetica Neue"/>
                <a:ea typeface="Helvetica Neue"/>
                <a:cs typeface="Helvetica Neue"/>
                <a:sym typeface="Helvetica Neue"/>
              </a:rPr>
              <a:t>From our current location we would need to type “mv My-Homework.txt /Users/adamerck/Desktop/”</a:t>
            </a:r>
            <a:endParaRPr>
              <a:latin typeface="Helvetica Neue"/>
              <a:ea typeface="Helvetica Neue"/>
              <a:cs typeface="Helvetica Neue"/>
              <a:sym typeface="Helvetica Neue"/>
            </a:endParaRPr>
          </a:p>
          <a:p>
            <a:pPr indent="-334327" lvl="0" marL="457200" rtl="0" algn="l">
              <a:lnSpc>
                <a:spcPct val="100000"/>
              </a:lnSpc>
              <a:spcBef>
                <a:spcPts val="0"/>
              </a:spcBef>
              <a:spcAft>
                <a:spcPts val="0"/>
              </a:spcAft>
              <a:buSzPct val="100000"/>
              <a:buFont typeface="Helvetica Neue"/>
              <a:buChar char="●"/>
            </a:pPr>
            <a:r>
              <a:rPr lang="en">
                <a:latin typeface="Helvetica Neue"/>
                <a:ea typeface="Helvetica Neue"/>
                <a:cs typeface="Helvetica Neue"/>
                <a:sym typeface="Helvetica Neue"/>
              </a:rPr>
              <a:t>This is rather tedious even with Tab-Auto-Complete, and tedious tasks are where people make mistakes</a:t>
            </a:r>
            <a:endParaRPr/>
          </a:p>
        </p:txBody>
      </p:sp>
      <p:pic>
        <p:nvPicPr>
          <p:cNvPr descr="Screen Shot 2019-03-18 at 1.59.37 PM.png" id="168" name="Google Shape;168;p25"/>
          <p:cNvPicPr preferRelativeResize="0"/>
          <p:nvPr/>
        </p:nvPicPr>
        <p:blipFill rotWithShape="1">
          <a:blip r:embed="rId3">
            <a:alphaModFix/>
          </a:blip>
          <a:srcRect b="58824" l="0" r="0" t="0"/>
          <a:stretch/>
        </p:blipFill>
        <p:spPr>
          <a:xfrm>
            <a:off x="964400" y="1595774"/>
            <a:ext cx="4586277" cy="23044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26"/>
          <p:cNvSpPr txBox="1"/>
          <p:nvPr>
            <p:ph type="title"/>
          </p:nvPr>
        </p:nvSpPr>
        <p:spPr>
          <a:xfrm>
            <a:off x="2400250" y="575950"/>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Intermediate</a:t>
            </a:r>
            <a:endParaRPr/>
          </a:p>
        </p:txBody>
      </p:sp>
      <p:sp>
        <p:nvSpPr>
          <p:cNvPr id="174" name="Google Shape;174;p26"/>
          <p:cNvSpPr txBox="1"/>
          <p:nvPr>
            <p:ph idx="1" type="body"/>
          </p:nvPr>
        </p:nvSpPr>
        <p:spPr>
          <a:xfrm>
            <a:off x="5164930" y="1595775"/>
            <a:ext cx="3566700" cy="3002400"/>
          </a:xfrm>
          <a:prstGeom prst="rect">
            <a:avLst/>
          </a:prstGeom>
        </p:spPr>
        <p:txBody>
          <a:bodyPr anchorCtr="0" anchor="t" bIns="91425" lIns="91425" spcFirstLastPara="1" rIns="91425" wrap="square" tIns="91425">
            <a:normAutofit fontScale="77500" lnSpcReduction="20000"/>
          </a:bodyPr>
          <a:lstStyle/>
          <a:p>
            <a:pPr indent="-317182" lvl="0" marL="457200" rtl="0" algn="l">
              <a:lnSpc>
                <a:spcPct val="100000"/>
              </a:lnSpc>
              <a:spcBef>
                <a:spcPts val="0"/>
              </a:spcBef>
              <a:spcAft>
                <a:spcPts val="0"/>
              </a:spcAft>
              <a:buSzPct val="100000"/>
              <a:buFont typeface="Helvetica Neue"/>
              <a:buChar char="●"/>
            </a:pPr>
            <a:r>
              <a:rPr lang="en">
                <a:latin typeface="Helvetica Neue"/>
                <a:ea typeface="Helvetica Neue"/>
                <a:cs typeface="Helvetica Neue"/>
                <a:sym typeface="Helvetica Neue"/>
              </a:rPr>
              <a:t>I’m going to undo that last move of our Homework file.</a:t>
            </a:r>
            <a:endParaRPr>
              <a:latin typeface="Helvetica Neue"/>
              <a:ea typeface="Helvetica Neue"/>
              <a:cs typeface="Helvetica Neue"/>
              <a:sym typeface="Helvetica Neue"/>
            </a:endParaRPr>
          </a:p>
          <a:p>
            <a:pPr indent="-317182" lvl="0" marL="457200" rtl="0" algn="l">
              <a:lnSpc>
                <a:spcPct val="100000"/>
              </a:lnSpc>
              <a:spcBef>
                <a:spcPts val="0"/>
              </a:spcBef>
              <a:spcAft>
                <a:spcPts val="0"/>
              </a:spcAft>
              <a:buSzPct val="100000"/>
              <a:buFont typeface="Helvetica Neue"/>
              <a:buChar char="●"/>
            </a:pPr>
            <a:r>
              <a:rPr lang="en">
                <a:latin typeface="Helvetica Neue"/>
                <a:ea typeface="Helvetica Neue"/>
                <a:cs typeface="Helvetica Neue"/>
                <a:sym typeface="Helvetica Neue"/>
              </a:rPr>
              <a:t>Linux-like systems have a lot of shortcuts baked in for us, again, because programmers do not like typing</a:t>
            </a:r>
            <a:endParaRPr>
              <a:latin typeface="Helvetica Neue"/>
              <a:ea typeface="Helvetica Neue"/>
              <a:cs typeface="Helvetica Neue"/>
              <a:sym typeface="Helvetica Neue"/>
            </a:endParaRPr>
          </a:p>
          <a:p>
            <a:pPr indent="-317182" lvl="0" marL="457200" rtl="0" algn="l">
              <a:lnSpc>
                <a:spcPct val="100000"/>
              </a:lnSpc>
              <a:spcBef>
                <a:spcPts val="0"/>
              </a:spcBef>
              <a:spcAft>
                <a:spcPts val="0"/>
              </a:spcAft>
              <a:buSzPct val="100000"/>
              <a:buFont typeface="Helvetica Neue"/>
              <a:buChar char="●"/>
            </a:pPr>
            <a:r>
              <a:rPr lang="en">
                <a:latin typeface="Helvetica Neue"/>
                <a:ea typeface="Helvetica Neue"/>
                <a:cs typeface="Helvetica Neue"/>
                <a:sym typeface="Helvetica Neue"/>
              </a:rPr>
              <a:t>The two most useful being:</a:t>
            </a:r>
            <a:endParaRPr>
              <a:latin typeface="Helvetica Neue"/>
              <a:ea typeface="Helvetica Neue"/>
              <a:cs typeface="Helvetica Neue"/>
              <a:sym typeface="Helvetica Neue"/>
            </a:endParaRPr>
          </a:p>
          <a:p>
            <a:pPr indent="-317182" lvl="1" marL="914400" rtl="0" algn="l">
              <a:lnSpc>
                <a:spcPct val="100000"/>
              </a:lnSpc>
              <a:spcBef>
                <a:spcPts val="0"/>
              </a:spcBef>
              <a:spcAft>
                <a:spcPts val="0"/>
              </a:spcAft>
              <a:buSzPct val="100000"/>
              <a:buFont typeface="Helvetica Neue"/>
              <a:buChar char="○"/>
            </a:pPr>
            <a:r>
              <a:rPr lang="en" sz="1800">
                <a:latin typeface="Helvetica Neue"/>
                <a:ea typeface="Helvetica Neue"/>
                <a:cs typeface="Helvetica Neue"/>
                <a:sym typeface="Helvetica Neue"/>
              </a:rPr>
              <a:t> “.” Which means this directory</a:t>
            </a:r>
            <a:endParaRPr sz="1800">
              <a:latin typeface="Helvetica Neue"/>
              <a:ea typeface="Helvetica Neue"/>
              <a:cs typeface="Helvetica Neue"/>
              <a:sym typeface="Helvetica Neue"/>
            </a:endParaRPr>
          </a:p>
          <a:p>
            <a:pPr indent="-317182" lvl="1" marL="914400" rtl="0" algn="l">
              <a:lnSpc>
                <a:spcPct val="100000"/>
              </a:lnSpc>
              <a:spcBef>
                <a:spcPts val="0"/>
              </a:spcBef>
              <a:spcAft>
                <a:spcPts val="0"/>
              </a:spcAft>
              <a:buSzPct val="100000"/>
              <a:buFont typeface="Helvetica Neue"/>
              <a:buChar char="○"/>
            </a:pPr>
            <a:r>
              <a:rPr lang="en" sz="1800">
                <a:latin typeface="Helvetica Neue"/>
                <a:ea typeface="Helvetica Neue"/>
                <a:cs typeface="Helvetica Neue"/>
                <a:sym typeface="Helvetica Neue"/>
              </a:rPr>
              <a:t>“..”  Which means the parent directory of this directory, or the directory “above/outside” of this directory</a:t>
            </a:r>
            <a:endParaRPr sz="1800">
              <a:latin typeface="Helvetica Neue"/>
              <a:ea typeface="Helvetica Neue"/>
              <a:cs typeface="Helvetica Neue"/>
              <a:sym typeface="Helvetica Neue"/>
            </a:endParaRPr>
          </a:p>
          <a:p>
            <a:pPr indent="-317182" lvl="0" marL="457200" rtl="0" algn="l">
              <a:lnSpc>
                <a:spcPct val="100000"/>
              </a:lnSpc>
              <a:spcBef>
                <a:spcPts val="0"/>
              </a:spcBef>
              <a:spcAft>
                <a:spcPts val="0"/>
              </a:spcAft>
              <a:buSzPct val="100000"/>
              <a:buFont typeface="Helvetica Neue"/>
              <a:buChar char="●"/>
            </a:pPr>
            <a:r>
              <a:rPr lang="en">
                <a:latin typeface="Helvetica Neue"/>
                <a:ea typeface="Helvetica Neue"/>
                <a:cs typeface="Helvetica Neue"/>
                <a:sym typeface="Helvetica Neue"/>
              </a:rPr>
              <a:t>This makes moving our homework file back out to the Desktop much easier “mv My-Homework.txt ..”</a:t>
            </a:r>
            <a:endParaRPr>
              <a:latin typeface="Helvetica Neue"/>
              <a:ea typeface="Helvetica Neue"/>
              <a:cs typeface="Helvetica Neue"/>
              <a:sym typeface="Helvetica Neue"/>
            </a:endParaRPr>
          </a:p>
          <a:p>
            <a:pPr indent="0" lvl="0" marL="0" rtl="0" algn="l">
              <a:spcBef>
                <a:spcPts val="0"/>
              </a:spcBef>
              <a:spcAft>
                <a:spcPts val="1200"/>
              </a:spcAft>
              <a:buNone/>
            </a:pPr>
            <a:r>
              <a:t/>
            </a:r>
            <a:endParaRPr/>
          </a:p>
        </p:txBody>
      </p:sp>
      <p:pic>
        <p:nvPicPr>
          <p:cNvPr descr="Screen Shot 2019-03-18 at 2.11.36 PM.png" id="175" name="Google Shape;175;p26"/>
          <p:cNvPicPr preferRelativeResize="0"/>
          <p:nvPr/>
        </p:nvPicPr>
        <p:blipFill rotWithShape="1">
          <a:blip r:embed="rId3">
            <a:alphaModFix/>
          </a:blip>
          <a:srcRect b="48596" l="0" r="0" t="0"/>
          <a:stretch/>
        </p:blipFill>
        <p:spPr>
          <a:xfrm>
            <a:off x="775399" y="1329226"/>
            <a:ext cx="4389526" cy="27534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27"/>
          <p:cNvSpPr txBox="1"/>
          <p:nvPr>
            <p:ph type="title"/>
          </p:nvPr>
        </p:nvSpPr>
        <p:spPr>
          <a:xfrm>
            <a:off x="2400250" y="575950"/>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Intermediate</a:t>
            </a:r>
            <a:endParaRPr/>
          </a:p>
        </p:txBody>
      </p:sp>
      <p:sp>
        <p:nvSpPr>
          <p:cNvPr id="181" name="Google Shape;181;p27"/>
          <p:cNvSpPr txBox="1"/>
          <p:nvPr>
            <p:ph idx="1" type="body"/>
          </p:nvPr>
        </p:nvSpPr>
        <p:spPr>
          <a:xfrm>
            <a:off x="4414854" y="1595775"/>
            <a:ext cx="4317000" cy="3002400"/>
          </a:xfrm>
          <a:prstGeom prst="rect">
            <a:avLst/>
          </a:prstGeom>
        </p:spPr>
        <p:txBody>
          <a:bodyPr anchorCtr="0" anchor="t" bIns="91425" lIns="91425" spcFirstLastPara="1" rIns="91425" wrap="square" tIns="91425">
            <a:normAutofit fontScale="85000" lnSpcReduction="20000"/>
          </a:bodyPr>
          <a:lstStyle/>
          <a:p>
            <a:pPr indent="-325755" lvl="0" marL="457200" rtl="0" algn="l">
              <a:lnSpc>
                <a:spcPct val="100000"/>
              </a:lnSpc>
              <a:spcBef>
                <a:spcPts val="0"/>
              </a:spcBef>
              <a:spcAft>
                <a:spcPts val="0"/>
              </a:spcAft>
              <a:buSzPct val="100000"/>
              <a:buFont typeface="Helvetica Neue"/>
              <a:buChar char="●"/>
            </a:pPr>
            <a:r>
              <a:rPr lang="en">
                <a:latin typeface="Helvetica Neue"/>
                <a:ea typeface="Helvetica Neue"/>
                <a:cs typeface="Helvetica Neue"/>
                <a:sym typeface="Helvetica Neue"/>
              </a:rPr>
              <a:t>Changing directories also becomes much easier.</a:t>
            </a:r>
            <a:endParaRPr>
              <a:latin typeface="Helvetica Neue"/>
              <a:ea typeface="Helvetica Neue"/>
              <a:cs typeface="Helvetica Neue"/>
              <a:sym typeface="Helvetica Neue"/>
            </a:endParaRPr>
          </a:p>
          <a:p>
            <a:pPr indent="-325755" lvl="0" marL="457200" rtl="0" algn="l">
              <a:lnSpc>
                <a:spcPct val="100000"/>
              </a:lnSpc>
              <a:spcBef>
                <a:spcPts val="0"/>
              </a:spcBef>
              <a:spcAft>
                <a:spcPts val="0"/>
              </a:spcAft>
              <a:buSzPct val="100000"/>
              <a:buFont typeface="Helvetica Neue"/>
              <a:buChar char="●"/>
            </a:pPr>
            <a:r>
              <a:rPr lang="en">
                <a:latin typeface="Helvetica Neue"/>
                <a:ea typeface="Helvetica Neue"/>
                <a:cs typeface="Helvetica Neue"/>
                <a:sym typeface="Helvetica Neue"/>
              </a:rPr>
              <a:t>The move command has some other useful functions beyond just moving a file around. </a:t>
            </a:r>
            <a:endParaRPr>
              <a:latin typeface="Helvetica Neue"/>
              <a:ea typeface="Helvetica Neue"/>
              <a:cs typeface="Helvetica Neue"/>
              <a:sym typeface="Helvetica Neue"/>
            </a:endParaRPr>
          </a:p>
          <a:p>
            <a:pPr indent="-325755" lvl="0" marL="457200" rtl="0" algn="l">
              <a:lnSpc>
                <a:spcPct val="100000"/>
              </a:lnSpc>
              <a:spcBef>
                <a:spcPts val="0"/>
              </a:spcBef>
              <a:spcAft>
                <a:spcPts val="0"/>
              </a:spcAft>
              <a:buSzPct val="100000"/>
              <a:buFont typeface="Helvetica Neue"/>
              <a:buChar char="●"/>
            </a:pPr>
            <a:r>
              <a:rPr lang="en">
                <a:latin typeface="Helvetica Neue"/>
                <a:ea typeface="Helvetica Neue"/>
                <a:cs typeface="Helvetica Neue"/>
                <a:sym typeface="Helvetica Neue"/>
              </a:rPr>
              <a:t>We can rename a file with the move command like this: “mv My-Homework.txt groupwork.txt”</a:t>
            </a:r>
            <a:endParaRPr>
              <a:latin typeface="Helvetica Neue"/>
              <a:ea typeface="Helvetica Neue"/>
              <a:cs typeface="Helvetica Neue"/>
              <a:sym typeface="Helvetica Neue"/>
            </a:endParaRPr>
          </a:p>
          <a:p>
            <a:pPr indent="-325755" lvl="0" marL="457200" rtl="0" algn="l">
              <a:lnSpc>
                <a:spcPct val="100000"/>
              </a:lnSpc>
              <a:spcBef>
                <a:spcPts val="0"/>
              </a:spcBef>
              <a:spcAft>
                <a:spcPts val="0"/>
              </a:spcAft>
              <a:buSzPct val="100000"/>
              <a:buFont typeface="Helvetica Neue"/>
              <a:buChar char="●"/>
            </a:pPr>
            <a:r>
              <a:rPr lang="en">
                <a:latin typeface="Helvetica Neue"/>
                <a:ea typeface="Helvetica Neue"/>
                <a:cs typeface="Helvetica Neue"/>
                <a:sym typeface="Helvetica Neue"/>
              </a:rPr>
              <a:t>This </a:t>
            </a:r>
            <a:r>
              <a:rPr b="1" lang="en">
                <a:latin typeface="Helvetica Neue"/>
                <a:ea typeface="Helvetica Neue"/>
                <a:cs typeface="Helvetica Neue"/>
                <a:sym typeface="Helvetica Neue"/>
              </a:rPr>
              <a:t>WILL</a:t>
            </a:r>
            <a:r>
              <a:rPr lang="en">
                <a:latin typeface="Helvetica Neue"/>
                <a:ea typeface="Helvetica Neue"/>
                <a:cs typeface="Helvetica Neue"/>
                <a:sym typeface="Helvetica Neue"/>
              </a:rPr>
              <a:t> overwrite “groupwork.txt” if it already exists so be careful</a:t>
            </a:r>
            <a:endParaRPr>
              <a:latin typeface="Helvetica Neue"/>
              <a:ea typeface="Helvetica Neue"/>
              <a:cs typeface="Helvetica Neue"/>
              <a:sym typeface="Helvetica Neue"/>
            </a:endParaRPr>
          </a:p>
          <a:p>
            <a:pPr indent="-325755" lvl="0" marL="457200" rtl="0" algn="l">
              <a:lnSpc>
                <a:spcPct val="100000"/>
              </a:lnSpc>
              <a:spcBef>
                <a:spcPts val="0"/>
              </a:spcBef>
              <a:spcAft>
                <a:spcPts val="0"/>
              </a:spcAft>
              <a:buSzPct val="100000"/>
              <a:buFont typeface="Helvetica Neue"/>
              <a:buChar char="●"/>
            </a:pPr>
            <a:r>
              <a:rPr lang="en">
                <a:latin typeface="Helvetica Neue"/>
                <a:ea typeface="Helvetica Neue"/>
                <a:cs typeface="Helvetica Neue"/>
                <a:sym typeface="Helvetica Neue"/>
              </a:rPr>
              <a:t>Learn more about commands with “man mv” here man is short for manual. Type “q” to quit out of the manual page.</a:t>
            </a:r>
            <a:endParaRPr>
              <a:latin typeface="Helvetica Neue"/>
              <a:ea typeface="Helvetica Neue"/>
              <a:cs typeface="Helvetica Neue"/>
              <a:sym typeface="Helvetica Neue"/>
            </a:endParaRPr>
          </a:p>
          <a:p>
            <a:pPr indent="0" lvl="0" marL="0" rtl="0" algn="l">
              <a:spcBef>
                <a:spcPts val="0"/>
              </a:spcBef>
              <a:spcAft>
                <a:spcPts val="1200"/>
              </a:spcAft>
              <a:buNone/>
            </a:pPr>
            <a:r>
              <a:t/>
            </a:r>
            <a:endParaRPr/>
          </a:p>
        </p:txBody>
      </p:sp>
      <p:pic>
        <p:nvPicPr>
          <p:cNvPr descr="Screen Shot 2019-03-18 at 2.50.44 PM.png" id="182" name="Google Shape;182;p27"/>
          <p:cNvPicPr preferRelativeResize="0"/>
          <p:nvPr/>
        </p:nvPicPr>
        <p:blipFill rotWithShape="1">
          <a:blip r:embed="rId3">
            <a:alphaModFix/>
          </a:blip>
          <a:srcRect b="0" l="0" r="0" t="0"/>
          <a:stretch/>
        </p:blipFill>
        <p:spPr>
          <a:xfrm>
            <a:off x="1636361" y="1120848"/>
            <a:ext cx="2732483" cy="3334437"/>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28"/>
          <p:cNvSpPr txBox="1"/>
          <p:nvPr>
            <p:ph type="title"/>
          </p:nvPr>
        </p:nvSpPr>
        <p:spPr>
          <a:xfrm>
            <a:off x="2400250" y="575950"/>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Intermediate</a:t>
            </a:r>
            <a:endParaRPr/>
          </a:p>
        </p:txBody>
      </p:sp>
      <p:sp>
        <p:nvSpPr>
          <p:cNvPr id="188" name="Google Shape;188;p28"/>
          <p:cNvSpPr txBox="1"/>
          <p:nvPr>
            <p:ph idx="1" type="body"/>
          </p:nvPr>
        </p:nvSpPr>
        <p:spPr>
          <a:xfrm>
            <a:off x="4479129" y="1595775"/>
            <a:ext cx="4252500" cy="3002400"/>
          </a:xfrm>
          <a:prstGeom prst="rect">
            <a:avLst/>
          </a:prstGeom>
        </p:spPr>
        <p:txBody>
          <a:bodyPr anchorCtr="0" anchor="t" bIns="91425" lIns="91425" spcFirstLastPara="1" rIns="91425" wrap="square" tIns="91425">
            <a:normAutofit lnSpcReduction="20000"/>
          </a:bodyPr>
          <a:lstStyle/>
          <a:p>
            <a:pPr indent="-342900" lvl="0" marL="457200" rtl="0" algn="l">
              <a:lnSpc>
                <a:spcPct val="100000"/>
              </a:lnSpc>
              <a:spcBef>
                <a:spcPts val="0"/>
              </a:spcBef>
              <a:spcAft>
                <a:spcPts val="0"/>
              </a:spcAft>
              <a:buSzPts val="1800"/>
              <a:buFont typeface="Helvetica Neue"/>
              <a:buChar char="●"/>
            </a:pPr>
            <a:r>
              <a:rPr lang="en">
                <a:latin typeface="Helvetica Neue"/>
                <a:ea typeface="Helvetica Neue"/>
                <a:cs typeface="Helvetica Neue"/>
                <a:sym typeface="Helvetica Neue"/>
              </a:rPr>
              <a:t>Next, we should be smart and create a backup of our group work, just in case someone loses it.</a:t>
            </a:r>
            <a:endParaRPr>
              <a:latin typeface="Helvetica Neue"/>
              <a:ea typeface="Helvetica Neue"/>
              <a:cs typeface="Helvetica Neue"/>
              <a:sym typeface="Helvetica Neue"/>
            </a:endParaRPr>
          </a:p>
          <a:p>
            <a:pPr indent="-342900" lvl="0" marL="457200" rtl="0" algn="l">
              <a:lnSpc>
                <a:spcPct val="100000"/>
              </a:lnSpc>
              <a:spcBef>
                <a:spcPts val="0"/>
              </a:spcBef>
              <a:spcAft>
                <a:spcPts val="0"/>
              </a:spcAft>
              <a:buSzPts val="1800"/>
              <a:buFont typeface="Helvetica Neue"/>
              <a:buChar char="●"/>
            </a:pPr>
            <a:r>
              <a:rPr lang="en">
                <a:latin typeface="Helvetica Neue"/>
                <a:ea typeface="Helvetica Neue"/>
                <a:cs typeface="Helvetica Neue"/>
                <a:sym typeface="Helvetica Neue"/>
              </a:rPr>
              <a:t>First rename our folder to something more useful “mv New-Directory/ BackupDocs/“</a:t>
            </a:r>
            <a:endParaRPr>
              <a:latin typeface="Helvetica Neue"/>
              <a:ea typeface="Helvetica Neue"/>
              <a:cs typeface="Helvetica Neue"/>
              <a:sym typeface="Helvetica Neue"/>
            </a:endParaRPr>
          </a:p>
          <a:p>
            <a:pPr indent="-342900" lvl="0" marL="457200" rtl="0" algn="l">
              <a:lnSpc>
                <a:spcPct val="100000"/>
              </a:lnSpc>
              <a:spcBef>
                <a:spcPts val="0"/>
              </a:spcBef>
              <a:spcAft>
                <a:spcPts val="0"/>
              </a:spcAft>
              <a:buSzPts val="1800"/>
              <a:buFont typeface="Helvetica Neue"/>
              <a:buChar char="●"/>
            </a:pPr>
            <a:r>
              <a:rPr lang="en">
                <a:latin typeface="Helvetica Neue"/>
                <a:ea typeface="Helvetica Neue"/>
                <a:cs typeface="Helvetica Neue"/>
                <a:sym typeface="Helvetica Neue"/>
              </a:rPr>
              <a:t>Now we create a </a:t>
            </a:r>
            <a:r>
              <a:rPr b="1" lang="en">
                <a:latin typeface="Helvetica Neue"/>
                <a:ea typeface="Helvetica Neue"/>
                <a:cs typeface="Helvetica Neue"/>
                <a:sym typeface="Helvetica Neue"/>
              </a:rPr>
              <a:t>copy</a:t>
            </a:r>
            <a:r>
              <a:rPr lang="en">
                <a:latin typeface="Helvetica Neue"/>
                <a:ea typeface="Helvetica Neue"/>
                <a:cs typeface="Helvetica Neue"/>
                <a:sym typeface="Helvetica Neue"/>
              </a:rPr>
              <a:t> of our group work using “cp groupwork.txt groupwork.txt.back” </a:t>
            </a:r>
            <a:endParaRPr>
              <a:latin typeface="Helvetica Neue"/>
              <a:ea typeface="Helvetica Neue"/>
              <a:cs typeface="Helvetica Neue"/>
              <a:sym typeface="Helvetica Neue"/>
            </a:endParaRPr>
          </a:p>
          <a:p>
            <a:pPr indent="-342900" lvl="0" marL="457200" rtl="0" algn="l">
              <a:lnSpc>
                <a:spcPct val="100000"/>
              </a:lnSpc>
              <a:spcBef>
                <a:spcPts val="0"/>
              </a:spcBef>
              <a:spcAft>
                <a:spcPts val="0"/>
              </a:spcAft>
              <a:buSzPts val="1800"/>
              <a:buFont typeface="Helvetica Neue"/>
              <a:buChar char="●"/>
            </a:pPr>
            <a:r>
              <a:rPr lang="en">
                <a:latin typeface="Helvetica Neue"/>
                <a:ea typeface="Helvetica Neue"/>
                <a:cs typeface="Helvetica Neue"/>
                <a:sym typeface="Helvetica Neue"/>
              </a:rPr>
              <a:t>Lastly, move our backup to our backups folder “mv groupwork.txt.back BackupDocs/“</a:t>
            </a:r>
            <a:endParaRPr/>
          </a:p>
        </p:txBody>
      </p:sp>
      <p:pic>
        <p:nvPicPr>
          <p:cNvPr descr="Screen Shot 2019-03-18 at 3.46.14 PM.png" id="189" name="Google Shape;189;p28"/>
          <p:cNvPicPr preferRelativeResize="0"/>
          <p:nvPr/>
        </p:nvPicPr>
        <p:blipFill rotWithShape="1">
          <a:blip r:embed="rId3">
            <a:alphaModFix/>
          </a:blip>
          <a:srcRect b="37205" l="0" r="0" t="0"/>
          <a:stretch/>
        </p:blipFill>
        <p:spPr>
          <a:xfrm>
            <a:off x="1014850" y="1489975"/>
            <a:ext cx="3464275" cy="2654562"/>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29"/>
          <p:cNvSpPr txBox="1"/>
          <p:nvPr>
            <p:ph type="title"/>
          </p:nvPr>
        </p:nvSpPr>
        <p:spPr>
          <a:xfrm>
            <a:off x="2400250" y="575950"/>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Intermediate</a:t>
            </a:r>
            <a:endParaRPr/>
          </a:p>
        </p:txBody>
      </p:sp>
      <p:sp>
        <p:nvSpPr>
          <p:cNvPr id="195" name="Google Shape;195;p29"/>
          <p:cNvSpPr txBox="1"/>
          <p:nvPr>
            <p:ph idx="1" type="body"/>
          </p:nvPr>
        </p:nvSpPr>
        <p:spPr>
          <a:xfrm>
            <a:off x="2410112" y="1595776"/>
            <a:ext cx="6321600" cy="3002400"/>
          </a:xfrm>
          <a:prstGeom prst="rect">
            <a:avLst/>
          </a:prstGeom>
        </p:spPr>
        <p:txBody>
          <a:bodyPr anchorCtr="0" anchor="t" bIns="91425" lIns="91425" spcFirstLastPara="1" rIns="91425" wrap="square" tIns="91425">
            <a:normAutofit/>
          </a:bodyPr>
          <a:lstStyle/>
          <a:p>
            <a:pPr indent="-342900" lvl="0" marL="457200" rtl="0" algn="l">
              <a:lnSpc>
                <a:spcPct val="100000"/>
              </a:lnSpc>
              <a:spcBef>
                <a:spcPts val="0"/>
              </a:spcBef>
              <a:spcAft>
                <a:spcPts val="0"/>
              </a:spcAft>
              <a:buSzPts val="1800"/>
              <a:buFont typeface="Helvetica Neue"/>
              <a:buChar char="●"/>
            </a:pPr>
            <a:r>
              <a:rPr lang="en">
                <a:latin typeface="Helvetica Neue"/>
                <a:ea typeface="Helvetica Neue"/>
                <a:cs typeface="Helvetica Neue"/>
                <a:sym typeface="Helvetica Neue"/>
              </a:rPr>
              <a:t>Notes on previous slide:</a:t>
            </a:r>
            <a:endParaRPr>
              <a:latin typeface="Helvetica Neue"/>
              <a:ea typeface="Helvetica Neue"/>
              <a:cs typeface="Helvetica Neue"/>
              <a:sym typeface="Helvetica Neue"/>
            </a:endParaRPr>
          </a:p>
          <a:p>
            <a:pPr indent="-342900" lvl="1" marL="914400" rtl="0" algn="l">
              <a:lnSpc>
                <a:spcPct val="100000"/>
              </a:lnSpc>
              <a:spcBef>
                <a:spcPts val="0"/>
              </a:spcBef>
              <a:spcAft>
                <a:spcPts val="0"/>
              </a:spcAft>
              <a:buSzPts val="1800"/>
              <a:buFont typeface="Helvetica Neue"/>
              <a:buChar char="○"/>
            </a:pPr>
            <a:r>
              <a:rPr lang="en" sz="1800">
                <a:latin typeface="Helvetica Neue"/>
                <a:ea typeface="Helvetica Neue"/>
                <a:cs typeface="Helvetica Neue"/>
                <a:sym typeface="Helvetica Neue"/>
              </a:rPr>
              <a:t>File extensions, such as “.txt”, do not matter to Linux, thus, we can rename our backup files with non-sense extensions like “.txt.back” for our reference.</a:t>
            </a:r>
            <a:endParaRPr sz="1800">
              <a:latin typeface="Helvetica Neue"/>
              <a:ea typeface="Helvetica Neue"/>
              <a:cs typeface="Helvetica Neue"/>
              <a:sym typeface="Helvetica Neue"/>
            </a:endParaRPr>
          </a:p>
          <a:p>
            <a:pPr indent="-342900" lvl="1" marL="914400" rtl="0" algn="l">
              <a:lnSpc>
                <a:spcPct val="100000"/>
              </a:lnSpc>
              <a:spcBef>
                <a:spcPts val="0"/>
              </a:spcBef>
              <a:spcAft>
                <a:spcPts val="0"/>
              </a:spcAft>
              <a:buSzPts val="1800"/>
              <a:buFont typeface="Helvetica Neue"/>
              <a:buChar char="○"/>
            </a:pPr>
            <a:r>
              <a:rPr lang="en" sz="1800">
                <a:latin typeface="Helvetica Neue"/>
                <a:ea typeface="Helvetica Neue"/>
                <a:cs typeface="Helvetica Neue"/>
                <a:sym typeface="Helvetica Neue"/>
              </a:rPr>
              <a:t>Both the “mv” and “cp” commands on the previous slide </a:t>
            </a:r>
            <a:r>
              <a:rPr b="1" lang="en" sz="1800">
                <a:latin typeface="Helvetica Neue"/>
                <a:ea typeface="Helvetica Neue"/>
                <a:cs typeface="Helvetica Neue"/>
                <a:sym typeface="Helvetica Neue"/>
              </a:rPr>
              <a:t>WILL</a:t>
            </a:r>
            <a:r>
              <a:rPr lang="en" sz="1800">
                <a:latin typeface="Helvetica Neue"/>
                <a:ea typeface="Helvetica Neue"/>
                <a:cs typeface="Helvetica Neue"/>
                <a:sym typeface="Helvetica Neue"/>
              </a:rPr>
              <a:t> overwrite data if the example files or folders already exist. </a:t>
            </a:r>
            <a:endParaRPr sz="1800">
              <a:latin typeface="Helvetica Neue"/>
              <a:ea typeface="Helvetica Neue"/>
              <a:cs typeface="Helvetica Neue"/>
              <a:sym typeface="Helvetica Neue"/>
            </a:endParaRPr>
          </a:p>
          <a:p>
            <a:pPr indent="-342900" lvl="2" marL="1371600" rtl="0" algn="l">
              <a:lnSpc>
                <a:spcPct val="100000"/>
              </a:lnSpc>
              <a:spcBef>
                <a:spcPts val="0"/>
              </a:spcBef>
              <a:spcAft>
                <a:spcPts val="0"/>
              </a:spcAft>
              <a:buSzPts val="1800"/>
              <a:buFont typeface="Helvetica Neue"/>
              <a:buChar char="■"/>
            </a:pPr>
            <a:r>
              <a:rPr lang="en" sz="1800">
                <a:latin typeface="Helvetica Neue"/>
                <a:ea typeface="Helvetica Neue"/>
                <a:cs typeface="Helvetica Neue"/>
                <a:sym typeface="Helvetica Neue"/>
              </a:rPr>
              <a:t>This can be avoided with command Options, which we will learn about next.</a:t>
            </a:r>
            <a:endParaRPr sz="18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30"/>
          <p:cNvSpPr txBox="1"/>
          <p:nvPr>
            <p:ph type="title"/>
          </p:nvPr>
        </p:nvSpPr>
        <p:spPr>
          <a:xfrm>
            <a:off x="2400250" y="575950"/>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Intermediate</a:t>
            </a:r>
            <a:endParaRPr/>
          </a:p>
        </p:txBody>
      </p:sp>
      <p:sp>
        <p:nvSpPr>
          <p:cNvPr id="201" name="Google Shape;201;p30"/>
          <p:cNvSpPr txBox="1"/>
          <p:nvPr>
            <p:ph idx="1" type="body"/>
          </p:nvPr>
        </p:nvSpPr>
        <p:spPr>
          <a:xfrm>
            <a:off x="4779180" y="1595775"/>
            <a:ext cx="3952500" cy="3002400"/>
          </a:xfrm>
          <a:prstGeom prst="rect">
            <a:avLst/>
          </a:prstGeom>
        </p:spPr>
        <p:txBody>
          <a:bodyPr anchorCtr="0" anchor="t" bIns="91425" lIns="91425" spcFirstLastPara="1" rIns="91425" wrap="square" tIns="91425">
            <a:normAutofit fontScale="92500" lnSpcReduction="20000"/>
          </a:bodyPr>
          <a:lstStyle/>
          <a:p>
            <a:pPr indent="-334327" lvl="0" marL="457200" rtl="0" algn="l">
              <a:lnSpc>
                <a:spcPct val="100000"/>
              </a:lnSpc>
              <a:spcBef>
                <a:spcPts val="0"/>
              </a:spcBef>
              <a:spcAft>
                <a:spcPts val="0"/>
              </a:spcAft>
              <a:buSzPct val="100000"/>
              <a:buFont typeface="Helvetica Neue"/>
              <a:buChar char="●"/>
            </a:pPr>
            <a:r>
              <a:rPr lang="en">
                <a:latin typeface="Helvetica Neue"/>
                <a:ea typeface="Helvetica Neue"/>
                <a:cs typeface="Helvetica Neue"/>
                <a:sym typeface="Helvetica Neue"/>
              </a:rPr>
              <a:t>Most, if not all, of the shell commands you encounter have options that modify the behavior of the command.</a:t>
            </a:r>
            <a:endParaRPr>
              <a:latin typeface="Helvetica Neue"/>
              <a:ea typeface="Helvetica Neue"/>
              <a:cs typeface="Helvetica Neue"/>
              <a:sym typeface="Helvetica Neue"/>
            </a:endParaRPr>
          </a:p>
          <a:p>
            <a:pPr indent="-334327" lvl="0" marL="457200" rtl="0" algn="l">
              <a:lnSpc>
                <a:spcPct val="100000"/>
              </a:lnSpc>
              <a:spcBef>
                <a:spcPts val="0"/>
              </a:spcBef>
              <a:spcAft>
                <a:spcPts val="0"/>
              </a:spcAft>
              <a:buSzPct val="100000"/>
              <a:buFont typeface="Helvetica Neue"/>
              <a:buChar char="●"/>
            </a:pPr>
            <a:r>
              <a:rPr lang="en">
                <a:latin typeface="Helvetica Neue"/>
                <a:ea typeface="Helvetica Neue"/>
                <a:cs typeface="Helvetica Neue"/>
                <a:sym typeface="Helvetica Neue"/>
              </a:rPr>
              <a:t>You can learn about these options in the command’s man page.</a:t>
            </a:r>
            <a:endParaRPr>
              <a:latin typeface="Helvetica Neue"/>
              <a:ea typeface="Helvetica Neue"/>
              <a:cs typeface="Helvetica Neue"/>
              <a:sym typeface="Helvetica Neue"/>
            </a:endParaRPr>
          </a:p>
          <a:p>
            <a:pPr indent="-334327" lvl="0" marL="457200" rtl="0" algn="l">
              <a:lnSpc>
                <a:spcPct val="100000"/>
              </a:lnSpc>
              <a:spcBef>
                <a:spcPts val="0"/>
              </a:spcBef>
              <a:spcAft>
                <a:spcPts val="0"/>
              </a:spcAft>
              <a:buSzPct val="100000"/>
              <a:buFont typeface="Helvetica Neue"/>
              <a:buChar char="●"/>
            </a:pPr>
            <a:r>
              <a:rPr lang="en">
                <a:latin typeface="Helvetica Neue"/>
                <a:ea typeface="Helvetica Neue"/>
                <a:cs typeface="Helvetica Neue"/>
                <a:sym typeface="Helvetica Neue"/>
              </a:rPr>
              <a:t>Example with the “mv” command using the “-i” option for interactive</a:t>
            </a:r>
            <a:endParaRPr>
              <a:latin typeface="Helvetica Neue"/>
              <a:ea typeface="Helvetica Neue"/>
              <a:cs typeface="Helvetica Neue"/>
              <a:sym typeface="Helvetica Neue"/>
            </a:endParaRPr>
          </a:p>
          <a:p>
            <a:pPr indent="-334327" lvl="0" marL="457200" rtl="0" algn="l">
              <a:lnSpc>
                <a:spcPct val="100000"/>
              </a:lnSpc>
              <a:spcBef>
                <a:spcPts val="0"/>
              </a:spcBef>
              <a:spcAft>
                <a:spcPts val="0"/>
              </a:spcAft>
              <a:buSzPct val="100000"/>
              <a:buFont typeface="Helvetica Neue"/>
              <a:buChar char="●"/>
            </a:pPr>
            <a:r>
              <a:rPr lang="en">
                <a:latin typeface="Helvetica Neue"/>
                <a:ea typeface="Helvetica Neue"/>
                <a:cs typeface="Helvetica Neue"/>
                <a:sym typeface="Helvetica Neue"/>
              </a:rPr>
              <a:t>“touch new-file.txt”</a:t>
            </a:r>
            <a:endParaRPr>
              <a:latin typeface="Helvetica Neue"/>
              <a:ea typeface="Helvetica Neue"/>
              <a:cs typeface="Helvetica Neue"/>
              <a:sym typeface="Helvetica Neue"/>
            </a:endParaRPr>
          </a:p>
          <a:p>
            <a:pPr indent="-334327" lvl="0" marL="457200" rtl="0" algn="l">
              <a:lnSpc>
                <a:spcPct val="100000"/>
              </a:lnSpc>
              <a:spcBef>
                <a:spcPts val="0"/>
              </a:spcBef>
              <a:spcAft>
                <a:spcPts val="0"/>
              </a:spcAft>
              <a:buSzPct val="100000"/>
              <a:buFont typeface="Helvetica Neue"/>
              <a:buChar char="●"/>
            </a:pPr>
            <a:r>
              <a:rPr lang="en">
                <a:latin typeface="Helvetica Neue"/>
                <a:ea typeface="Helvetica Neue"/>
                <a:cs typeface="Helvetica Neue"/>
                <a:sym typeface="Helvetica Neue"/>
              </a:rPr>
              <a:t>“mv -i new-file.txt groupwork.txt”</a:t>
            </a:r>
            <a:endParaRPr>
              <a:latin typeface="Helvetica Neue"/>
              <a:ea typeface="Helvetica Neue"/>
              <a:cs typeface="Helvetica Neue"/>
              <a:sym typeface="Helvetica Neue"/>
            </a:endParaRPr>
          </a:p>
          <a:p>
            <a:pPr indent="-334327" lvl="0" marL="457200" rtl="0" algn="l">
              <a:lnSpc>
                <a:spcPct val="100000"/>
              </a:lnSpc>
              <a:spcBef>
                <a:spcPts val="0"/>
              </a:spcBef>
              <a:spcAft>
                <a:spcPts val="0"/>
              </a:spcAft>
              <a:buSzPct val="100000"/>
              <a:buFont typeface="Helvetica Neue"/>
              <a:buChar char="●"/>
            </a:pPr>
            <a:r>
              <a:rPr lang="en">
                <a:latin typeface="Helvetica Neue"/>
                <a:ea typeface="Helvetica Neue"/>
                <a:cs typeface="Helvetica Neue"/>
                <a:sym typeface="Helvetica Neue"/>
              </a:rPr>
              <a:t>As you can see, we get a warning about potential data loss, which we can choose to do or not to do.</a:t>
            </a:r>
            <a:endParaRPr/>
          </a:p>
        </p:txBody>
      </p:sp>
      <p:pic>
        <p:nvPicPr>
          <p:cNvPr descr="Screen Shot 2019-03-18 at 4.15.15 PM.png" id="202" name="Google Shape;202;p30"/>
          <p:cNvPicPr preferRelativeResize="0"/>
          <p:nvPr/>
        </p:nvPicPr>
        <p:blipFill rotWithShape="1">
          <a:blip r:embed="rId3">
            <a:alphaModFix/>
          </a:blip>
          <a:srcRect b="30138" l="0" r="0" t="0"/>
          <a:stretch/>
        </p:blipFill>
        <p:spPr>
          <a:xfrm>
            <a:off x="1132725" y="1345900"/>
            <a:ext cx="3314276" cy="282552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31"/>
          <p:cNvSpPr txBox="1"/>
          <p:nvPr>
            <p:ph type="title"/>
          </p:nvPr>
        </p:nvSpPr>
        <p:spPr>
          <a:xfrm>
            <a:off x="2400250" y="575950"/>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Intermediate</a:t>
            </a:r>
            <a:endParaRPr/>
          </a:p>
        </p:txBody>
      </p:sp>
      <p:sp>
        <p:nvSpPr>
          <p:cNvPr id="208" name="Google Shape;208;p31"/>
          <p:cNvSpPr txBox="1"/>
          <p:nvPr>
            <p:ph idx="1" type="body"/>
          </p:nvPr>
        </p:nvSpPr>
        <p:spPr>
          <a:xfrm>
            <a:off x="4093378" y="1595775"/>
            <a:ext cx="4638300" cy="3002400"/>
          </a:xfrm>
          <a:prstGeom prst="rect">
            <a:avLst/>
          </a:prstGeom>
        </p:spPr>
        <p:txBody>
          <a:bodyPr anchorCtr="0" anchor="t" bIns="91425" lIns="91425" spcFirstLastPara="1" rIns="91425" wrap="square" tIns="91425">
            <a:normAutofit fontScale="92500" lnSpcReduction="10000"/>
          </a:bodyPr>
          <a:lstStyle/>
          <a:p>
            <a:pPr indent="-334327" lvl="0" marL="457200" rtl="0" algn="l">
              <a:lnSpc>
                <a:spcPct val="100000"/>
              </a:lnSpc>
              <a:spcBef>
                <a:spcPts val="0"/>
              </a:spcBef>
              <a:spcAft>
                <a:spcPts val="0"/>
              </a:spcAft>
              <a:buSzPct val="100000"/>
              <a:buFont typeface="Helvetica Neue"/>
              <a:buChar char="●"/>
            </a:pPr>
            <a:r>
              <a:rPr lang="en">
                <a:latin typeface="Helvetica Neue"/>
                <a:ea typeface="Helvetica Neue"/>
                <a:cs typeface="Helvetica Neue"/>
                <a:sym typeface="Helvetica Neue"/>
              </a:rPr>
              <a:t>Another useful option is for the list command “ls”</a:t>
            </a:r>
            <a:endParaRPr>
              <a:latin typeface="Helvetica Neue"/>
              <a:ea typeface="Helvetica Neue"/>
              <a:cs typeface="Helvetica Neue"/>
              <a:sym typeface="Helvetica Neue"/>
            </a:endParaRPr>
          </a:p>
          <a:p>
            <a:pPr indent="-334327" lvl="0" marL="457200" rtl="0" algn="l">
              <a:lnSpc>
                <a:spcPct val="100000"/>
              </a:lnSpc>
              <a:spcBef>
                <a:spcPts val="0"/>
              </a:spcBef>
              <a:spcAft>
                <a:spcPts val="0"/>
              </a:spcAft>
              <a:buSzPct val="100000"/>
              <a:buFont typeface="Helvetica Neue"/>
              <a:buChar char="●"/>
            </a:pPr>
            <a:r>
              <a:rPr lang="en">
                <a:latin typeface="Helvetica Neue"/>
                <a:ea typeface="Helvetica Neue"/>
                <a:cs typeface="Helvetica Neue"/>
                <a:sym typeface="Helvetica Neue"/>
              </a:rPr>
              <a:t>With normal “ls” we don’t get a whole lot of information as you may have noticed.</a:t>
            </a:r>
            <a:endParaRPr>
              <a:latin typeface="Helvetica Neue"/>
              <a:ea typeface="Helvetica Neue"/>
              <a:cs typeface="Helvetica Neue"/>
              <a:sym typeface="Helvetica Neue"/>
            </a:endParaRPr>
          </a:p>
          <a:p>
            <a:pPr indent="-334327" lvl="0" marL="457200" rtl="0" algn="l">
              <a:lnSpc>
                <a:spcPct val="100000"/>
              </a:lnSpc>
              <a:spcBef>
                <a:spcPts val="0"/>
              </a:spcBef>
              <a:spcAft>
                <a:spcPts val="0"/>
              </a:spcAft>
              <a:buSzPct val="100000"/>
              <a:buFont typeface="Helvetica Neue"/>
              <a:buChar char="●"/>
            </a:pPr>
            <a:r>
              <a:rPr lang="en">
                <a:latin typeface="Helvetica Neue"/>
                <a:ea typeface="Helvetica Neue"/>
                <a:cs typeface="Helvetica Neue"/>
                <a:sym typeface="Helvetica Neue"/>
              </a:rPr>
              <a:t>Using “ls -l” we can see a </a:t>
            </a:r>
            <a:r>
              <a:rPr b="1" lang="en">
                <a:latin typeface="Helvetica Neue"/>
                <a:ea typeface="Helvetica Neue"/>
                <a:cs typeface="Helvetica Neue"/>
                <a:sym typeface="Helvetica Neue"/>
              </a:rPr>
              <a:t>Longer</a:t>
            </a:r>
            <a:r>
              <a:rPr lang="en">
                <a:latin typeface="Helvetica Neue"/>
                <a:ea typeface="Helvetica Neue"/>
                <a:cs typeface="Helvetica Neue"/>
                <a:sym typeface="Helvetica Neue"/>
              </a:rPr>
              <a:t> output from ls.</a:t>
            </a:r>
            <a:endParaRPr>
              <a:latin typeface="Helvetica Neue"/>
              <a:ea typeface="Helvetica Neue"/>
              <a:cs typeface="Helvetica Neue"/>
              <a:sym typeface="Helvetica Neue"/>
            </a:endParaRPr>
          </a:p>
          <a:p>
            <a:pPr indent="-334327" lvl="0" marL="457200" rtl="0" algn="l">
              <a:lnSpc>
                <a:spcPct val="100000"/>
              </a:lnSpc>
              <a:spcBef>
                <a:spcPts val="0"/>
              </a:spcBef>
              <a:spcAft>
                <a:spcPts val="0"/>
              </a:spcAft>
              <a:buSzPct val="100000"/>
              <a:buFont typeface="Helvetica Neue"/>
              <a:buChar char="●"/>
            </a:pPr>
            <a:r>
              <a:rPr lang="en">
                <a:latin typeface="Helvetica Neue"/>
                <a:ea typeface="Helvetica Neue"/>
                <a:cs typeface="Helvetica Neue"/>
                <a:sym typeface="Helvetica Neue"/>
              </a:rPr>
              <a:t>We can also combine multiple options</a:t>
            </a:r>
            <a:endParaRPr>
              <a:latin typeface="Helvetica Neue"/>
              <a:ea typeface="Helvetica Neue"/>
              <a:cs typeface="Helvetica Neue"/>
              <a:sym typeface="Helvetica Neue"/>
            </a:endParaRPr>
          </a:p>
          <a:p>
            <a:pPr indent="-334327" lvl="0" marL="457200" rtl="0" algn="l">
              <a:lnSpc>
                <a:spcPct val="100000"/>
              </a:lnSpc>
              <a:spcBef>
                <a:spcPts val="0"/>
              </a:spcBef>
              <a:spcAft>
                <a:spcPts val="0"/>
              </a:spcAft>
              <a:buSzPct val="100000"/>
              <a:buFont typeface="Helvetica Neue"/>
              <a:buChar char="●"/>
            </a:pPr>
            <a:r>
              <a:rPr lang="en">
                <a:latin typeface="Helvetica Neue"/>
                <a:ea typeface="Helvetica Neue"/>
                <a:cs typeface="Helvetica Neue"/>
                <a:sym typeface="Helvetica Neue"/>
              </a:rPr>
              <a:t>Using “ls -la” we can see a </a:t>
            </a:r>
            <a:r>
              <a:rPr b="1" lang="en">
                <a:latin typeface="Helvetica Neue"/>
                <a:ea typeface="Helvetica Neue"/>
                <a:cs typeface="Helvetica Neue"/>
                <a:sym typeface="Helvetica Neue"/>
              </a:rPr>
              <a:t>Longer</a:t>
            </a:r>
            <a:r>
              <a:rPr lang="en">
                <a:latin typeface="Helvetica Neue"/>
                <a:ea typeface="Helvetica Neue"/>
                <a:cs typeface="Helvetica Neue"/>
                <a:sym typeface="Helvetica Neue"/>
              </a:rPr>
              <a:t> output on </a:t>
            </a:r>
            <a:r>
              <a:rPr b="1" lang="en">
                <a:latin typeface="Helvetica Neue"/>
                <a:ea typeface="Helvetica Neue"/>
                <a:cs typeface="Helvetica Neue"/>
                <a:sym typeface="Helvetica Neue"/>
              </a:rPr>
              <a:t>All</a:t>
            </a:r>
            <a:r>
              <a:rPr lang="en">
                <a:latin typeface="Helvetica Neue"/>
                <a:ea typeface="Helvetica Neue"/>
                <a:cs typeface="Helvetica Neue"/>
                <a:sym typeface="Helvetica Neue"/>
              </a:rPr>
              <a:t> of the files in this folder, including the hidden ones.</a:t>
            </a:r>
            <a:endParaRPr>
              <a:latin typeface="Helvetica Neue"/>
              <a:ea typeface="Helvetica Neue"/>
              <a:cs typeface="Helvetica Neue"/>
              <a:sym typeface="Helvetica Neue"/>
            </a:endParaRPr>
          </a:p>
          <a:p>
            <a:pPr indent="-334327" lvl="0" marL="457200" rtl="0" algn="l">
              <a:lnSpc>
                <a:spcPct val="100000"/>
              </a:lnSpc>
              <a:spcBef>
                <a:spcPts val="0"/>
              </a:spcBef>
              <a:spcAft>
                <a:spcPts val="0"/>
              </a:spcAft>
              <a:buSzPct val="100000"/>
              <a:buFont typeface="Helvetica Neue"/>
              <a:buChar char="●"/>
            </a:pPr>
            <a:r>
              <a:rPr lang="en">
                <a:latin typeface="Helvetica Neue"/>
                <a:ea typeface="Helvetica Neue"/>
                <a:cs typeface="Helvetica Neue"/>
                <a:sym typeface="Helvetica Neue"/>
              </a:rPr>
              <a:t>Notice we now have a listing for the “.” And “..” Shortcuts</a:t>
            </a:r>
            <a:endParaRPr/>
          </a:p>
        </p:txBody>
      </p:sp>
      <p:pic>
        <p:nvPicPr>
          <p:cNvPr descr="Screen Shot 2019-03-18 at 4.27.59 PM.png" id="209" name="Google Shape;209;p31"/>
          <p:cNvPicPr preferRelativeResize="0"/>
          <p:nvPr/>
        </p:nvPicPr>
        <p:blipFill rotWithShape="1">
          <a:blip r:embed="rId3">
            <a:alphaModFix/>
          </a:blip>
          <a:srcRect b="0" l="0" r="0" t="0"/>
          <a:stretch/>
        </p:blipFill>
        <p:spPr>
          <a:xfrm>
            <a:off x="1269661" y="1211348"/>
            <a:ext cx="2732483" cy="3334437"/>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4"/>
          <p:cNvSpPr txBox="1"/>
          <p:nvPr>
            <p:ph type="title"/>
          </p:nvPr>
        </p:nvSpPr>
        <p:spPr>
          <a:xfrm>
            <a:off x="2400250" y="575950"/>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Find a Terminal</a:t>
            </a:r>
            <a:endParaRPr/>
          </a:p>
        </p:txBody>
      </p:sp>
      <p:sp>
        <p:nvSpPr>
          <p:cNvPr id="92" name="Google Shape;92;p14"/>
          <p:cNvSpPr txBox="1"/>
          <p:nvPr>
            <p:ph idx="1" type="body"/>
          </p:nvPr>
        </p:nvSpPr>
        <p:spPr>
          <a:xfrm>
            <a:off x="2410112" y="1595776"/>
            <a:ext cx="6321600" cy="3002400"/>
          </a:xfrm>
          <a:prstGeom prst="rect">
            <a:avLst/>
          </a:prstGeom>
        </p:spPr>
        <p:txBody>
          <a:bodyPr anchorCtr="0" anchor="t" bIns="91425" lIns="91425" spcFirstLastPara="1" rIns="91425" wrap="square" tIns="91425">
            <a:normAutofit/>
          </a:bodyPr>
          <a:lstStyle/>
          <a:p>
            <a:pPr indent="-342900" lvl="0" marL="457200" rtl="0" algn="l">
              <a:lnSpc>
                <a:spcPct val="100000"/>
              </a:lnSpc>
              <a:spcBef>
                <a:spcPts val="0"/>
              </a:spcBef>
              <a:spcAft>
                <a:spcPts val="0"/>
              </a:spcAft>
              <a:buSzPts val="1800"/>
              <a:buFont typeface="Helvetica Neue"/>
              <a:buChar char="●"/>
            </a:pPr>
            <a:r>
              <a:rPr lang="en">
                <a:latin typeface="Helvetica Neue"/>
                <a:ea typeface="Helvetica Neue"/>
                <a:cs typeface="Helvetica Neue"/>
                <a:sym typeface="Helvetica Neue"/>
              </a:rPr>
              <a:t>Linux Computers: Use the Terminal</a:t>
            </a:r>
            <a:endParaRPr>
              <a:latin typeface="Helvetica Neue"/>
              <a:ea typeface="Helvetica Neue"/>
              <a:cs typeface="Helvetica Neue"/>
              <a:sym typeface="Helvetica Neue"/>
            </a:endParaRPr>
          </a:p>
          <a:p>
            <a:pPr indent="-342900" lvl="0" marL="457200" rtl="0" algn="l">
              <a:lnSpc>
                <a:spcPct val="100000"/>
              </a:lnSpc>
              <a:spcBef>
                <a:spcPts val="0"/>
              </a:spcBef>
              <a:spcAft>
                <a:spcPts val="0"/>
              </a:spcAft>
              <a:buSzPts val="1800"/>
              <a:buFont typeface="Helvetica Neue"/>
              <a:buChar char="●"/>
            </a:pPr>
            <a:r>
              <a:rPr lang="en">
                <a:latin typeface="Helvetica Neue"/>
                <a:ea typeface="Helvetica Neue"/>
                <a:cs typeface="Helvetica Neue"/>
                <a:sym typeface="Helvetica Neue"/>
              </a:rPr>
              <a:t>Mac Computers: Use the Terminal</a:t>
            </a:r>
            <a:endParaRPr>
              <a:latin typeface="Helvetica Neue"/>
              <a:ea typeface="Helvetica Neue"/>
              <a:cs typeface="Helvetica Neue"/>
              <a:sym typeface="Helvetica Neue"/>
            </a:endParaRPr>
          </a:p>
          <a:p>
            <a:pPr indent="-342900" lvl="0" marL="457200" rtl="0" algn="l">
              <a:lnSpc>
                <a:spcPct val="100000"/>
              </a:lnSpc>
              <a:spcBef>
                <a:spcPts val="0"/>
              </a:spcBef>
              <a:spcAft>
                <a:spcPts val="0"/>
              </a:spcAft>
              <a:buSzPts val="1800"/>
              <a:buFont typeface="Helvetica Neue"/>
              <a:buChar char="●"/>
            </a:pPr>
            <a:r>
              <a:rPr lang="en">
                <a:latin typeface="Helvetica Neue"/>
                <a:ea typeface="Helvetica Neue"/>
                <a:cs typeface="Helvetica Neue"/>
                <a:sym typeface="Helvetica Neue"/>
              </a:rPr>
              <a:t>Windows Computers: Install </a:t>
            </a:r>
            <a:r>
              <a:rPr b="1" lang="en">
                <a:latin typeface="Helvetica Neue"/>
                <a:ea typeface="Helvetica Neue"/>
                <a:cs typeface="Helvetica Neue"/>
                <a:sym typeface="Helvetica Neue"/>
              </a:rPr>
              <a:t>MobaXterm</a:t>
            </a:r>
            <a:r>
              <a:rPr lang="en">
                <a:latin typeface="Helvetica Neue"/>
                <a:ea typeface="Helvetica Neue"/>
                <a:cs typeface="Helvetica Neue"/>
                <a:sym typeface="Helvetica Neue"/>
              </a:rPr>
              <a:t> from https://mobaxterm.mobatek.net/</a:t>
            </a:r>
            <a:endParaRPr>
              <a:latin typeface="Helvetica Neue"/>
              <a:ea typeface="Helvetica Neue"/>
              <a:cs typeface="Helvetica Neue"/>
              <a:sym typeface="Helvetica Neue"/>
            </a:endParaRPr>
          </a:p>
          <a:p>
            <a:pPr indent="0" lvl="0" marL="0" rtl="0" algn="l">
              <a:spcBef>
                <a:spcPts val="0"/>
              </a:spcBef>
              <a:spcAft>
                <a:spcPts val="1200"/>
              </a:spcAft>
              <a:buNone/>
            </a:pPr>
            <a:r>
              <a:t/>
            </a:r>
            <a:endParaRPr/>
          </a:p>
        </p:txBody>
      </p:sp>
      <p:pic>
        <p:nvPicPr>
          <p:cNvPr descr="Screen Shot 2019-03-18 at 10.18.46 AM.png" id="93" name="Google Shape;93;p14"/>
          <p:cNvPicPr preferRelativeResize="0"/>
          <p:nvPr/>
        </p:nvPicPr>
        <p:blipFill rotWithShape="1">
          <a:blip r:embed="rId3">
            <a:alphaModFix/>
          </a:blip>
          <a:srcRect b="80827" l="0" r="0" t="201"/>
          <a:stretch/>
        </p:blipFill>
        <p:spPr>
          <a:xfrm>
            <a:off x="1698850" y="3057473"/>
            <a:ext cx="7262100" cy="12609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32"/>
          <p:cNvSpPr txBox="1"/>
          <p:nvPr>
            <p:ph type="title"/>
          </p:nvPr>
        </p:nvSpPr>
        <p:spPr>
          <a:xfrm>
            <a:off x="2400250" y="575950"/>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Intermediate</a:t>
            </a:r>
            <a:endParaRPr/>
          </a:p>
        </p:txBody>
      </p:sp>
      <p:sp>
        <p:nvSpPr>
          <p:cNvPr id="215" name="Google Shape;215;p32"/>
          <p:cNvSpPr txBox="1"/>
          <p:nvPr>
            <p:ph idx="1" type="body"/>
          </p:nvPr>
        </p:nvSpPr>
        <p:spPr>
          <a:xfrm>
            <a:off x="3857628" y="1595775"/>
            <a:ext cx="4874100" cy="3002400"/>
          </a:xfrm>
          <a:prstGeom prst="rect">
            <a:avLst/>
          </a:prstGeom>
        </p:spPr>
        <p:txBody>
          <a:bodyPr anchorCtr="0" anchor="t" bIns="91425" lIns="91425" spcFirstLastPara="1" rIns="91425" wrap="square" tIns="91425">
            <a:normAutofit fontScale="92500"/>
          </a:bodyPr>
          <a:lstStyle/>
          <a:p>
            <a:pPr indent="-334327" lvl="0" marL="457200" rtl="0" algn="l">
              <a:lnSpc>
                <a:spcPct val="100000"/>
              </a:lnSpc>
              <a:spcBef>
                <a:spcPts val="0"/>
              </a:spcBef>
              <a:spcAft>
                <a:spcPts val="0"/>
              </a:spcAft>
              <a:buSzPct val="100000"/>
              <a:buFont typeface="Helvetica Neue"/>
              <a:buChar char="●"/>
            </a:pPr>
            <a:r>
              <a:rPr lang="en">
                <a:latin typeface="Helvetica Neue"/>
                <a:ea typeface="Helvetica Neue"/>
                <a:cs typeface="Helvetica Neue"/>
                <a:sym typeface="Helvetica Neue"/>
              </a:rPr>
              <a:t>Now for cleaning up, which is </a:t>
            </a:r>
            <a:r>
              <a:rPr b="1" i="1" lang="en" u="sng">
                <a:latin typeface="Helvetica Neue"/>
                <a:ea typeface="Helvetica Neue"/>
                <a:cs typeface="Helvetica Neue"/>
                <a:sym typeface="Helvetica Neue"/>
              </a:rPr>
              <a:t>Dangerous!</a:t>
            </a:r>
            <a:endParaRPr b="1" i="1" u="sng">
              <a:latin typeface="Helvetica Neue"/>
              <a:ea typeface="Helvetica Neue"/>
              <a:cs typeface="Helvetica Neue"/>
              <a:sym typeface="Helvetica Neue"/>
            </a:endParaRPr>
          </a:p>
          <a:p>
            <a:pPr indent="-334327" lvl="0" marL="457200" rtl="0" algn="l">
              <a:lnSpc>
                <a:spcPct val="100000"/>
              </a:lnSpc>
              <a:spcBef>
                <a:spcPts val="0"/>
              </a:spcBef>
              <a:spcAft>
                <a:spcPts val="0"/>
              </a:spcAft>
              <a:buSzPct val="100000"/>
              <a:buFont typeface="Helvetica Neue"/>
              <a:buChar char="●"/>
            </a:pPr>
            <a:r>
              <a:rPr lang="en">
                <a:latin typeface="Helvetica Neue"/>
                <a:ea typeface="Helvetica Neue"/>
                <a:cs typeface="Helvetica Neue"/>
                <a:sym typeface="Helvetica Neue"/>
              </a:rPr>
              <a:t>Linux assumes that you know what you are doing, so </a:t>
            </a:r>
            <a:r>
              <a:rPr b="1" lang="en">
                <a:latin typeface="Helvetica Neue"/>
                <a:ea typeface="Helvetica Neue"/>
                <a:cs typeface="Helvetica Neue"/>
                <a:sym typeface="Helvetica Neue"/>
              </a:rPr>
              <a:t>there is</a:t>
            </a:r>
            <a:r>
              <a:rPr lang="en">
                <a:latin typeface="Helvetica Neue"/>
                <a:ea typeface="Helvetica Neue"/>
                <a:cs typeface="Helvetica Neue"/>
                <a:sym typeface="Helvetica Neue"/>
              </a:rPr>
              <a:t> </a:t>
            </a:r>
            <a:r>
              <a:rPr b="1" lang="en">
                <a:latin typeface="Helvetica Neue"/>
                <a:ea typeface="Helvetica Neue"/>
                <a:cs typeface="Helvetica Neue"/>
                <a:sym typeface="Helvetica Neue"/>
              </a:rPr>
              <a:t>no "Recycle Bin” or “Trash Can”</a:t>
            </a:r>
            <a:r>
              <a:rPr lang="en">
                <a:latin typeface="Helvetica Neue"/>
                <a:ea typeface="Helvetica Neue"/>
                <a:cs typeface="Helvetica Neue"/>
                <a:sym typeface="Helvetica Neue"/>
              </a:rPr>
              <a:t> to pull files back out of.</a:t>
            </a:r>
            <a:endParaRPr>
              <a:latin typeface="Helvetica Neue"/>
              <a:ea typeface="Helvetica Neue"/>
              <a:cs typeface="Helvetica Neue"/>
              <a:sym typeface="Helvetica Neue"/>
            </a:endParaRPr>
          </a:p>
          <a:p>
            <a:pPr indent="-334327" lvl="0" marL="457200" rtl="0" algn="l">
              <a:lnSpc>
                <a:spcPct val="100000"/>
              </a:lnSpc>
              <a:spcBef>
                <a:spcPts val="0"/>
              </a:spcBef>
              <a:spcAft>
                <a:spcPts val="0"/>
              </a:spcAft>
              <a:buSzPct val="100000"/>
              <a:buFont typeface="Helvetica Neue"/>
              <a:buChar char="●"/>
            </a:pPr>
            <a:r>
              <a:rPr lang="en">
                <a:latin typeface="Helvetica Neue"/>
                <a:ea typeface="Helvetica Neue"/>
                <a:cs typeface="Helvetica Neue"/>
                <a:sym typeface="Helvetica Neue"/>
              </a:rPr>
              <a:t>Seriously be careful! You can literally undo </a:t>
            </a:r>
            <a:r>
              <a:rPr b="1" lang="en">
                <a:latin typeface="Helvetica Neue"/>
                <a:ea typeface="Helvetica Neue"/>
                <a:cs typeface="Helvetica Neue"/>
                <a:sym typeface="Helvetica Neue"/>
              </a:rPr>
              <a:t>MONTHS</a:t>
            </a:r>
            <a:r>
              <a:rPr lang="en">
                <a:latin typeface="Helvetica Neue"/>
                <a:ea typeface="Helvetica Neue"/>
                <a:cs typeface="Helvetica Neue"/>
                <a:sym typeface="Helvetica Neue"/>
              </a:rPr>
              <a:t> of work with a few key strokes, or possibly </a:t>
            </a:r>
            <a:r>
              <a:rPr b="1" lang="en">
                <a:latin typeface="Helvetica Neue"/>
                <a:ea typeface="Helvetica Neue"/>
                <a:cs typeface="Helvetica Neue"/>
                <a:sym typeface="Helvetica Neue"/>
              </a:rPr>
              <a:t>WRECK</a:t>
            </a:r>
            <a:r>
              <a:rPr lang="en">
                <a:latin typeface="Helvetica Neue"/>
                <a:ea typeface="Helvetica Neue"/>
                <a:cs typeface="Helvetica Neue"/>
                <a:sym typeface="Helvetica Neue"/>
              </a:rPr>
              <a:t> your computer.</a:t>
            </a:r>
            <a:endParaRPr>
              <a:latin typeface="Helvetica Neue"/>
              <a:ea typeface="Helvetica Neue"/>
              <a:cs typeface="Helvetica Neue"/>
              <a:sym typeface="Helvetica Neue"/>
            </a:endParaRPr>
          </a:p>
          <a:p>
            <a:pPr indent="-334327" lvl="0" marL="457200" rtl="0" algn="l">
              <a:lnSpc>
                <a:spcPct val="100000"/>
              </a:lnSpc>
              <a:spcBef>
                <a:spcPts val="0"/>
              </a:spcBef>
              <a:spcAft>
                <a:spcPts val="0"/>
              </a:spcAft>
              <a:buSzPct val="100000"/>
              <a:buFont typeface="Helvetica Neue"/>
              <a:buChar char="●"/>
            </a:pPr>
            <a:r>
              <a:rPr lang="en">
                <a:latin typeface="Helvetica Neue"/>
                <a:ea typeface="Helvetica Neue"/>
                <a:cs typeface="Helvetica Neue"/>
                <a:sym typeface="Helvetica Neue"/>
              </a:rPr>
              <a:t>We can Remove our new-file.txt for practice with “rm -i new-file.txt”</a:t>
            </a:r>
            <a:endParaRPr>
              <a:latin typeface="Helvetica Neue"/>
              <a:ea typeface="Helvetica Neue"/>
              <a:cs typeface="Helvetica Neue"/>
              <a:sym typeface="Helvetica Neue"/>
            </a:endParaRPr>
          </a:p>
          <a:p>
            <a:pPr indent="-334327" lvl="0" marL="457200" rtl="0" algn="l">
              <a:lnSpc>
                <a:spcPct val="100000"/>
              </a:lnSpc>
              <a:spcBef>
                <a:spcPts val="0"/>
              </a:spcBef>
              <a:spcAft>
                <a:spcPts val="0"/>
              </a:spcAft>
              <a:buSzPct val="100000"/>
              <a:buFont typeface="Helvetica Neue"/>
              <a:buChar char="●"/>
            </a:pPr>
            <a:r>
              <a:rPr lang="en">
                <a:latin typeface="Helvetica Neue"/>
                <a:ea typeface="Helvetica Neue"/>
                <a:cs typeface="Helvetica Neue"/>
                <a:sym typeface="Helvetica Neue"/>
              </a:rPr>
              <a:t>Again, to be safe I included the “-i” interactive option.</a:t>
            </a:r>
            <a:endParaRPr/>
          </a:p>
        </p:txBody>
      </p:sp>
      <p:pic>
        <p:nvPicPr>
          <p:cNvPr descr="Screen Shot 2019-03-18 at 4.38.34 PM.png" id="216" name="Google Shape;216;p32"/>
          <p:cNvPicPr preferRelativeResize="0"/>
          <p:nvPr/>
        </p:nvPicPr>
        <p:blipFill rotWithShape="1">
          <a:blip r:embed="rId3">
            <a:alphaModFix/>
          </a:blip>
          <a:srcRect b="0" l="0" r="0" t="0"/>
          <a:stretch/>
        </p:blipFill>
        <p:spPr>
          <a:xfrm>
            <a:off x="1125136" y="1135148"/>
            <a:ext cx="2732483" cy="3334437"/>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33"/>
          <p:cNvSpPr txBox="1"/>
          <p:nvPr>
            <p:ph type="title"/>
          </p:nvPr>
        </p:nvSpPr>
        <p:spPr>
          <a:xfrm>
            <a:off x="2400250" y="575950"/>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Intermediate</a:t>
            </a:r>
            <a:endParaRPr/>
          </a:p>
        </p:txBody>
      </p:sp>
      <p:sp>
        <p:nvSpPr>
          <p:cNvPr id="222" name="Google Shape;222;p33"/>
          <p:cNvSpPr txBox="1"/>
          <p:nvPr>
            <p:ph idx="1" type="body"/>
          </p:nvPr>
        </p:nvSpPr>
        <p:spPr>
          <a:xfrm>
            <a:off x="2410112" y="1595776"/>
            <a:ext cx="6321600" cy="3002400"/>
          </a:xfrm>
          <a:prstGeom prst="rect">
            <a:avLst/>
          </a:prstGeom>
        </p:spPr>
        <p:txBody>
          <a:bodyPr anchorCtr="0" anchor="t" bIns="91425" lIns="91425" spcFirstLastPara="1" rIns="91425" wrap="square" tIns="91425">
            <a:normAutofit lnSpcReduction="20000"/>
          </a:bodyPr>
          <a:lstStyle/>
          <a:p>
            <a:pPr indent="-342900" lvl="0" marL="457200" rtl="0" algn="l">
              <a:lnSpc>
                <a:spcPct val="100000"/>
              </a:lnSpc>
              <a:spcBef>
                <a:spcPts val="0"/>
              </a:spcBef>
              <a:spcAft>
                <a:spcPts val="0"/>
              </a:spcAft>
              <a:buSzPts val="1800"/>
              <a:buFont typeface="Helvetica Neue"/>
              <a:buChar char="●"/>
            </a:pPr>
            <a:r>
              <a:rPr lang="en">
                <a:latin typeface="Helvetica Neue"/>
                <a:ea typeface="Helvetica Neue"/>
                <a:cs typeface="Helvetica Neue"/>
                <a:sym typeface="Helvetica Neue"/>
              </a:rPr>
              <a:t>Great Work! You have now completed the “Intermediate” section on the Command Line Interface!</a:t>
            </a:r>
            <a:endParaRPr>
              <a:latin typeface="Helvetica Neue"/>
              <a:ea typeface="Helvetica Neue"/>
              <a:cs typeface="Helvetica Neue"/>
              <a:sym typeface="Helvetica Neue"/>
            </a:endParaRPr>
          </a:p>
          <a:p>
            <a:pPr indent="-342900" lvl="0" marL="457200" rtl="0" algn="l">
              <a:lnSpc>
                <a:spcPct val="100000"/>
              </a:lnSpc>
              <a:spcBef>
                <a:spcPts val="0"/>
              </a:spcBef>
              <a:spcAft>
                <a:spcPts val="0"/>
              </a:spcAft>
              <a:buSzPts val="1800"/>
              <a:buFont typeface="Helvetica Neue"/>
              <a:buChar char="●"/>
            </a:pPr>
            <a:r>
              <a:rPr lang="en">
                <a:latin typeface="Helvetica Neue"/>
                <a:ea typeface="Helvetica Neue"/>
                <a:cs typeface="Helvetica Neue"/>
                <a:sym typeface="Helvetica Neue"/>
              </a:rPr>
              <a:t>From here you are ready to move on to the Introduction to working on a Supercomputer Tutorial, otherwise, you can continue on here to the “Advanced” section.</a:t>
            </a:r>
            <a:endParaRPr>
              <a:latin typeface="Helvetica Neue"/>
              <a:ea typeface="Helvetica Neue"/>
              <a:cs typeface="Helvetica Neue"/>
              <a:sym typeface="Helvetica Neue"/>
            </a:endParaRPr>
          </a:p>
          <a:p>
            <a:pPr indent="-342900" lvl="0" marL="457200" rtl="0" algn="l">
              <a:lnSpc>
                <a:spcPct val="100000"/>
              </a:lnSpc>
              <a:spcBef>
                <a:spcPts val="0"/>
              </a:spcBef>
              <a:spcAft>
                <a:spcPts val="0"/>
              </a:spcAft>
              <a:buSzPts val="1800"/>
              <a:buFont typeface="Helvetica Neue"/>
              <a:buChar char="●"/>
            </a:pPr>
            <a:r>
              <a:rPr lang="en">
                <a:latin typeface="Helvetica Neue"/>
                <a:ea typeface="Helvetica Neue"/>
                <a:cs typeface="Helvetica Neue"/>
                <a:sym typeface="Helvetica Neue"/>
              </a:rPr>
              <a:t>Helpful tips to remember:</a:t>
            </a:r>
            <a:endParaRPr>
              <a:latin typeface="Helvetica Neue"/>
              <a:ea typeface="Helvetica Neue"/>
              <a:cs typeface="Helvetica Neue"/>
              <a:sym typeface="Helvetica Neue"/>
            </a:endParaRPr>
          </a:p>
          <a:p>
            <a:pPr indent="-342900" lvl="1" marL="914400" rtl="0" algn="l">
              <a:lnSpc>
                <a:spcPct val="100000"/>
              </a:lnSpc>
              <a:spcBef>
                <a:spcPts val="0"/>
              </a:spcBef>
              <a:spcAft>
                <a:spcPts val="0"/>
              </a:spcAft>
              <a:buSzPts val="1800"/>
              <a:buFont typeface="Helvetica Neue"/>
              <a:buChar char="○"/>
            </a:pPr>
            <a:r>
              <a:rPr lang="en" sz="1800">
                <a:latin typeface="Helvetica Neue"/>
                <a:ea typeface="Helvetica Neue"/>
                <a:cs typeface="Helvetica Neue"/>
                <a:sym typeface="Helvetica Neue"/>
              </a:rPr>
              <a:t>Be curious, open the man pages for the commands you learned here to learn more.</a:t>
            </a:r>
            <a:endParaRPr sz="1800">
              <a:latin typeface="Helvetica Neue"/>
              <a:ea typeface="Helvetica Neue"/>
              <a:cs typeface="Helvetica Neue"/>
              <a:sym typeface="Helvetica Neue"/>
            </a:endParaRPr>
          </a:p>
          <a:p>
            <a:pPr indent="-342900" lvl="1" marL="914400" rtl="0" algn="l">
              <a:lnSpc>
                <a:spcPct val="100000"/>
              </a:lnSpc>
              <a:spcBef>
                <a:spcPts val="0"/>
              </a:spcBef>
              <a:spcAft>
                <a:spcPts val="0"/>
              </a:spcAft>
              <a:buSzPts val="1800"/>
              <a:buFont typeface="Helvetica Neue"/>
              <a:buChar char="○"/>
            </a:pPr>
            <a:r>
              <a:rPr lang="en" sz="1800">
                <a:latin typeface="Helvetica Neue"/>
                <a:ea typeface="Helvetica Neue"/>
                <a:cs typeface="Helvetica Neue"/>
                <a:sym typeface="Helvetica Neue"/>
              </a:rPr>
              <a:t>Be </a:t>
            </a:r>
            <a:r>
              <a:rPr b="1" lang="en" sz="1800">
                <a:latin typeface="Helvetica Neue"/>
                <a:ea typeface="Helvetica Neue"/>
                <a:cs typeface="Helvetica Neue"/>
                <a:sym typeface="Helvetica Neue"/>
              </a:rPr>
              <a:t>super careful</a:t>
            </a:r>
            <a:r>
              <a:rPr lang="en" sz="1800">
                <a:latin typeface="Helvetica Neue"/>
                <a:ea typeface="Helvetica Neue"/>
                <a:cs typeface="Helvetica Neue"/>
                <a:sym typeface="Helvetica Neue"/>
              </a:rPr>
              <a:t> when using the “rm” command as there is no undo. Test your delete command by first typing it with “ls” instead of “rm”. This way you see the list of files you are about to delete.</a:t>
            </a:r>
            <a:endParaRPr sz="18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5"/>
          <p:cNvSpPr txBox="1"/>
          <p:nvPr>
            <p:ph type="title"/>
          </p:nvPr>
        </p:nvSpPr>
        <p:spPr>
          <a:xfrm>
            <a:off x="2400250" y="575950"/>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 Few Notes</a:t>
            </a:r>
            <a:endParaRPr/>
          </a:p>
        </p:txBody>
      </p:sp>
      <p:sp>
        <p:nvSpPr>
          <p:cNvPr id="99" name="Google Shape;99;p15"/>
          <p:cNvSpPr txBox="1"/>
          <p:nvPr>
            <p:ph idx="1" type="body"/>
          </p:nvPr>
        </p:nvSpPr>
        <p:spPr>
          <a:xfrm>
            <a:off x="2410112" y="1595776"/>
            <a:ext cx="6321600" cy="3002400"/>
          </a:xfrm>
          <a:prstGeom prst="rect">
            <a:avLst/>
          </a:prstGeom>
        </p:spPr>
        <p:txBody>
          <a:bodyPr anchorCtr="0" anchor="t" bIns="91425" lIns="91425" spcFirstLastPara="1" rIns="91425" wrap="square" tIns="91425">
            <a:normAutofit lnSpcReduction="20000"/>
          </a:bodyPr>
          <a:lstStyle/>
          <a:p>
            <a:pPr indent="-342900" lvl="0" marL="457200" rtl="0" algn="l">
              <a:lnSpc>
                <a:spcPct val="100000"/>
              </a:lnSpc>
              <a:spcBef>
                <a:spcPts val="0"/>
              </a:spcBef>
              <a:spcAft>
                <a:spcPts val="0"/>
              </a:spcAft>
              <a:buSzPts val="1800"/>
              <a:buFont typeface="Helvetica Neue"/>
              <a:buChar char="●"/>
            </a:pPr>
            <a:r>
              <a:rPr lang="en">
                <a:latin typeface="Helvetica Neue"/>
                <a:ea typeface="Helvetica Neue"/>
                <a:cs typeface="Helvetica Neue"/>
                <a:sym typeface="Helvetica Neue"/>
              </a:rPr>
              <a:t>Some results will vary based on the computer and operating system version you are using.</a:t>
            </a:r>
            <a:endParaRPr>
              <a:latin typeface="Helvetica Neue"/>
              <a:ea typeface="Helvetica Neue"/>
              <a:cs typeface="Helvetica Neue"/>
              <a:sym typeface="Helvetica Neue"/>
            </a:endParaRPr>
          </a:p>
          <a:p>
            <a:pPr indent="-342900" lvl="0" marL="457200" rtl="0" algn="l">
              <a:lnSpc>
                <a:spcPct val="100000"/>
              </a:lnSpc>
              <a:spcBef>
                <a:spcPts val="0"/>
              </a:spcBef>
              <a:spcAft>
                <a:spcPts val="0"/>
              </a:spcAft>
              <a:buSzPts val="1800"/>
              <a:buFont typeface="Helvetica Neue"/>
              <a:buChar char="●"/>
            </a:pPr>
            <a:r>
              <a:rPr lang="en">
                <a:latin typeface="Helvetica Neue"/>
                <a:ea typeface="Helvetica Neue"/>
                <a:cs typeface="Helvetica Neue"/>
                <a:sym typeface="Helvetica Neue"/>
              </a:rPr>
              <a:t>We will be using a “Bash” environment to communicate with a computer.</a:t>
            </a:r>
            <a:endParaRPr>
              <a:latin typeface="Helvetica Neue"/>
              <a:ea typeface="Helvetica Neue"/>
              <a:cs typeface="Helvetica Neue"/>
              <a:sym typeface="Helvetica Neue"/>
            </a:endParaRPr>
          </a:p>
          <a:p>
            <a:pPr indent="-342900" lvl="0" marL="457200" rtl="0" algn="l">
              <a:lnSpc>
                <a:spcPct val="100000"/>
              </a:lnSpc>
              <a:spcBef>
                <a:spcPts val="0"/>
              </a:spcBef>
              <a:spcAft>
                <a:spcPts val="0"/>
              </a:spcAft>
              <a:buSzPts val="1800"/>
              <a:buFont typeface="Helvetica Neue"/>
              <a:buChar char="●"/>
            </a:pPr>
            <a:r>
              <a:rPr lang="en">
                <a:latin typeface="Helvetica Neue"/>
                <a:ea typeface="Helvetica Neue"/>
                <a:cs typeface="Helvetica Neue"/>
                <a:sym typeface="Helvetica Neue"/>
              </a:rPr>
              <a:t>Note: A Directory is the same as a Folder</a:t>
            </a:r>
            <a:endParaRPr>
              <a:latin typeface="Helvetica Neue"/>
              <a:ea typeface="Helvetica Neue"/>
              <a:cs typeface="Helvetica Neue"/>
              <a:sym typeface="Helvetica Neue"/>
            </a:endParaRPr>
          </a:p>
          <a:p>
            <a:pPr indent="-342900" lvl="0" marL="457200" rtl="0" algn="l">
              <a:lnSpc>
                <a:spcPct val="100000"/>
              </a:lnSpc>
              <a:spcBef>
                <a:spcPts val="0"/>
              </a:spcBef>
              <a:spcAft>
                <a:spcPts val="0"/>
              </a:spcAft>
              <a:buSzPts val="1800"/>
              <a:buFont typeface="Helvetica Neue"/>
              <a:buChar char="●"/>
            </a:pPr>
            <a:r>
              <a:rPr lang="en">
                <a:latin typeface="Helvetica Neue"/>
                <a:ea typeface="Helvetica Neue"/>
                <a:cs typeface="Helvetica Neue"/>
                <a:sym typeface="Helvetica Neue"/>
              </a:rPr>
              <a:t>Programmers do not like to type, so commands used in the Command Line Interface are typically shortened versions of the words used to describe the command.</a:t>
            </a:r>
            <a:endParaRPr>
              <a:latin typeface="Helvetica Neue"/>
              <a:ea typeface="Helvetica Neue"/>
              <a:cs typeface="Helvetica Neue"/>
              <a:sym typeface="Helvetica Neue"/>
            </a:endParaRPr>
          </a:p>
          <a:p>
            <a:pPr indent="-342900" lvl="0" marL="457200" rtl="0" algn="l">
              <a:lnSpc>
                <a:spcPct val="100000"/>
              </a:lnSpc>
              <a:spcBef>
                <a:spcPts val="0"/>
              </a:spcBef>
              <a:spcAft>
                <a:spcPts val="0"/>
              </a:spcAft>
              <a:buSzPts val="1800"/>
              <a:buFont typeface="Helvetica Neue"/>
              <a:buChar char="●"/>
            </a:pPr>
            <a:r>
              <a:rPr lang="en">
                <a:latin typeface="Helvetica Neue"/>
                <a:ea typeface="Helvetica Neue"/>
                <a:cs typeface="Helvetica Neue"/>
                <a:sym typeface="Helvetica Neue"/>
              </a:rPr>
              <a:t>For Example:</a:t>
            </a:r>
            <a:endParaRPr>
              <a:latin typeface="Helvetica Neue"/>
              <a:ea typeface="Helvetica Neue"/>
              <a:cs typeface="Helvetica Neue"/>
              <a:sym typeface="Helvetica Neue"/>
            </a:endParaRPr>
          </a:p>
          <a:p>
            <a:pPr indent="-342900" lvl="1" marL="914400" rtl="0" algn="l">
              <a:lnSpc>
                <a:spcPct val="100000"/>
              </a:lnSpc>
              <a:spcBef>
                <a:spcPts val="0"/>
              </a:spcBef>
              <a:spcAft>
                <a:spcPts val="0"/>
              </a:spcAft>
              <a:buSzPts val="1800"/>
              <a:buFont typeface="Helvetica Neue"/>
              <a:buChar char="○"/>
            </a:pPr>
            <a:r>
              <a:rPr b="1" lang="en" sz="1800">
                <a:latin typeface="Helvetica Neue"/>
                <a:ea typeface="Helvetica Neue"/>
                <a:cs typeface="Helvetica Neue"/>
                <a:sym typeface="Helvetica Neue"/>
              </a:rPr>
              <a:t>List</a:t>
            </a:r>
            <a:r>
              <a:rPr lang="en" sz="1800">
                <a:latin typeface="Helvetica Neue"/>
                <a:ea typeface="Helvetica Neue"/>
                <a:cs typeface="Helvetica Neue"/>
                <a:sym typeface="Helvetica Neue"/>
              </a:rPr>
              <a:t> files and directories with “ls”</a:t>
            </a:r>
            <a:endParaRPr sz="1800">
              <a:latin typeface="Helvetica Neue"/>
              <a:ea typeface="Helvetica Neue"/>
              <a:cs typeface="Helvetica Neue"/>
              <a:sym typeface="Helvetica Neue"/>
            </a:endParaRPr>
          </a:p>
          <a:p>
            <a:pPr indent="-342900" lvl="1" marL="914400" rtl="0" algn="l">
              <a:lnSpc>
                <a:spcPct val="100000"/>
              </a:lnSpc>
              <a:spcBef>
                <a:spcPts val="0"/>
              </a:spcBef>
              <a:spcAft>
                <a:spcPts val="0"/>
              </a:spcAft>
              <a:buSzPts val="1800"/>
              <a:buFont typeface="Helvetica Neue"/>
              <a:buChar char="○"/>
            </a:pPr>
            <a:r>
              <a:rPr b="1" lang="en" sz="1800">
                <a:latin typeface="Helvetica Neue"/>
                <a:ea typeface="Helvetica Neue"/>
                <a:cs typeface="Helvetica Neue"/>
                <a:sym typeface="Helvetica Neue"/>
              </a:rPr>
              <a:t>Move</a:t>
            </a:r>
            <a:r>
              <a:rPr lang="en" sz="1800">
                <a:latin typeface="Helvetica Neue"/>
                <a:ea typeface="Helvetica Neue"/>
                <a:cs typeface="Helvetica Neue"/>
                <a:sym typeface="Helvetica Neue"/>
              </a:rPr>
              <a:t> files and directories with “mv”</a:t>
            </a:r>
            <a:endParaRPr sz="1800">
              <a:latin typeface="Helvetica Neue"/>
              <a:ea typeface="Helvetica Neue"/>
              <a:cs typeface="Helvetica Neue"/>
              <a:sym typeface="Helvetica Neue"/>
            </a:endParaRPr>
          </a:p>
          <a:p>
            <a:pPr indent="-342900" lvl="1" marL="914400" rtl="0" algn="l">
              <a:lnSpc>
                <a:spcPct val="100000"/>
              </a:lnSpc>
              <a:spcBef>
                <a:spcPts val="0"/>
              </a:spcBef>
              <a:spcAft>
                <a:spcPts val="0"/>
              </a:spcAft>
              <a:buSzPts val="1800"/>
              <a:buFont typeface="Helvetica Neue"/>
              <a:buChar char="○"/>
            </a:pPr>
            <a:r>
              <a:rPr b="1" lang="en" sz="1800">
                <a:latin typeface="Helvetica Neue"/>
                <a:ea typeface="Helvetica Neue"/>
                <a:cs typeface="Helvetica Neue"/>
                <a:sym typeface="Helvetica Neue"/>
              </a:rPr>
              <a:t>Make</a:t>
            </a:r>
            <a:r>
              <a:rPr lang="en" sz="1800">
                <a:latin typeface="Helvetica Neue"/>
                <a:ea typeface="Helvetica Neue"/>
                <a:cs typeface="Helvetica Neue"/>
                <a:sym typeface="Helvetica Neue"/>
              </a:rPr>
              <a:t> a new </a:t>
            </a:r>
            <a:r>
              <a:rPr b="1" lang="en" sz="1800">
                <a:latin typeface="Helvetica Neue"/>
                <a:ea typeface="Helvetica Neue"/>
                <a:cs typeface="Helvetica Neue"/>
                <a:sym typeface="Helvetica Neue"/>
              </a:rPr>
              <a:t>Directory</a:t>
            </a:r>
            <a:r>
              <a:rPr lang="en" sz="1800">
                <a:latin typeface="Helvetica Neue"/>
                <a:ea typeface="Helvetica Neue"/>
                <a:cs typeface="Helvetica Neue"/>
                <a:sym typeface="Helvetica Neue"/>
              </a:rPr>
              <a:t> with “mkdir”</a:t>
            </a:r>
            <a:endParaRPr sz="18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16"/>
          <p:cNvSpPr txBox="1"/>
          <p:nvPr>
            <p:ph type="title"/>
          </p:nvPr>
        </p:nvSpPr>
        <p:spPr>
          <a:xfrm>
            <a:off x="2400250" y="575950"/>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The Basics</a:t>
            </a:r>
            <a:endParaRPr/>
          </a:p>
        </p:txBody>
      </p:sp>
      <p:sp>
        <p:nvSpPr>
          <p:cNvPr id="105" name="Google Shape;105;p16"/>
          <p:cNvSpPr txBox="1"/>
          <p:nvPr>
            <p:ph idx="1" type="body"/>
          </p:nvPr>
        </p:nvSpPr>
        <p:spPr>
          <a:xfrm>
            <a:off x="2410112" y="1595776"/>
            <a:ext cx="6321600" cy="3002400"/>
          </a:xfrm>
          <a:prstGeom prst="rect">
            <a:avLst/>
          </a:prstGeom>
        </p:spPr>
        <p:txBody>
          <a:bodyPr anchorCtr="0" anchor="t" bIns="91425" lIns="91425" spcFirstLastPara="1" rIns="91425" wrap="square" tIns="91425">
            <a:normAutofit/>
          </a:bodyPr>
          <a:lstStyle/>
          <a:p>
            <a:pPr indent="-342900" lvl="0" marL="457200" rtl="0" algn="l">
              <a:lnSpc>
                <a:spcPct val="100000"/>
              </a:lnSpc>
              <a:spcBef>
                <a:spcPts val="0"/>
              </a:spcBef>
              <a:spcAft>
                <a:spcPts val="0"/>
              </a:spcAft>
              <a:buSzPts val="1800"/>
              <a:buFont typeface="Helvetica Neue"/>
              <a:buChar char="●"/>
            </a:pPr>
            <a:r>
              <a:rPr lang="en">
                <a:latin typeface="Helvetica Neue"/>
                <a:ea typeface="Helvetica Neue"/>
                <a:cs typeface="Helvetica Neue"/>
                <a:sym typeface="Helvetica Neue"/>
              </a:rPr>
              <a:t>What am I looking at here? The Prompt computername:location-username$</a:t>
            </a:r>
            <a:endParaRPr>
              <a:latin typeface="Helvetica Neue"/>
              <a:ea typeface="Helvetica Neue"/>
              <a:cs typeface="Helvetica Neue"/>
              <a:sym typeface="Helvetica Neue"/>
            </a:endParaRPr>
          </a:p>
          <a:p>
            <a:pPr indent="-342900" lvl="0" marL="457200" rtl="0" algn="l">
              <a:lnSpc>
                <a:spcPct val="100000"/>
              </a:lnSpc>
              <a:spcBef>
                <a:spcPts val="0"/>
              </a:spcBef>
              <a:spcAft>
                <a:spcPts val="0"/>
              </a:spcAft>
              <a:buSzPts val="1800"/>
              <a:buFont typeface="Helvetica Neue"/>
              <a:buChar char="●"/>
            </a:pPr>
            <a:r>
              <a:rPr lang="en">
                <a:latin typeface="Helvetica Neue"/>
                <a:ea typeface="Helvetica Neue"/>
                <a:cs typeface="Helvetica Neue"/>
                <a:sym typeface="Helvetica Neue"/>
              </a:rPr>
              <a:t>The prompt will look different depending on the computer you are using.</a:t>
            </a:r>
            <a:endParaRPr/>
          </a:p>
        </p:txBody>
      </p:sp>
      <p:pic>
        <p:nvPicPr>
          <p:cNvPr descr="Screen Shot 2019-03-18 at 10.18.46 AM.png" id="106" name="Google Shape;106;p16"/>
          <p:cNvPicPr preferRelativeResize="0"/>
          <p:nvPr/>
        </p:nvPicPr>
        <p:blipFill rotWithShape="1">
          <a:blip r:embed="rId3">
            <a:alphaModFix/>
          </a:blip>
          <a:srcRect b="80946" l="0" r="0" t="0"/>
          <a:stretch/>
        </p:blipFill>
        <p:spPr>
          <a:xfrm>
            <a:off x="2600525" y="2910124"/>
            <a:ext cx="5875527" cy="1515426"/>
          </a:xfrm>
          <a:prstGeom prst="rect">
            <a:avLst/>
          </a:prstGeom>
          <a:noFill/>
          <a:ln>
            <a:noFill/>
          </a:ln>
        </p:spPr>
      </p:pic>
      <p:sp>
        <p:nvSpPr>
          <p:cNvPr id="107" name="Google Shape;107;p16"/>
          <p:cNvSpPr/>
          <p:nvPr/>
        </p:nvSpPr>
        <p:spPr>
          <a:xfrm>
            <a:off x="2730676" y="3157300"/>
            <a:ext cx="1920000" cy="227700"/>
          </a:xfrm>
          <a:prstGeom prst="rect">
            <a:avLst/>
          </a:prstGeom>
          <a:noFill/>
          <a:ln cap="flat" cmpd="sng" w="25400">
            <a:solidFill>
              <a:srgbClr val="FF2600"/>
            </a:solidFill>
            <a:prstDash val="solid"/>
            <a:miter lim="400000"/>
            <a:headEnd len="sm" w="sm" type="none"/>
            <a:tailEnd len="sm" w="sm" type="none"/>
          </a:ln>
        </p:spPr>
        <p:txBody>
          <a:bodyPr anchorCtr="0" anchor="ctr" bIns="32750" lIns="32750" spcFirstLastPara="1" rIns="32750" wrap="square" tIns="32750">
            <a:noAutofit/>
          </a:bodyPr>
          <a:lstStyle/>
          <a:p>
            <a:pPr indent="0" lvl="0" marL="0" marR="0" rtl="0" algn="ctr">
              <a:lnSpc>
                <a:spcPct val="100000"/>
              </a:lnSpc>
              <a:spcBef>
                <a:spcPts val="0"/>
              </a:spcBef>
              <a:spcAft>
                <a:spcPts val="0"/>
              </a:spcAft>
              <a:buClr>
                <a:srgbClr val="FFFFFF"/>
              </a:buClr>
              <a:buSzPts val="1400"/>
              <a:buFont typeface="Helvetica Neue"/>
              <a:buNone/>
            </a:pPr>
            <a:r>
              <a:t/>
            </a:r>
            <a:endParaRPr b="0" i="0" sz="1400" u="none" cap="none" strike="noStrike">
              <a:solidFill>
                <a:srgbClr val="FFFFFF"/>
              </a:solidFill>
              <a:latin typeface="Helvetica Neue"/>
              <a:ea typeface="Helvetica Neue"/>
              <a:cs typeface="Helvetica Neue"/>
              <a:sym typeface="Helvetica Neue"/>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17"/>
          <p:cNvSpPr txBox="1"/>
          <p:nvPr>
            <p:ph type="title"/>
          </p:nvPr>
        </p:nvSpPr>
        <p:spPr>
          <a:xfrm>
            <a:off x="2400250" y="575950"/>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The Basics</a:t>
            </a:r>
            <a:endParaRPr/>
          </a:p>
        </p:txBody>
      </p:sp>
      <p:sp>
        <p:nvSpPr>
          <p:cNvPr id="113" name="Google Shape;113;p17"/>
          <p:cNvSpPr txBox="1"/>
          <p:nvPr>
            <p:ph idx="1" type="body"/>
          </p:nvPr>
        </p:nvSpPr>
        <p:spPr>
          <a:xfrm>
            <a:off x="2410112" y="1595776"/>
            <a:ext cx="6321600" cy="3002400"/>
          </a:xfrm>
          <a:prstGeom prst="rect">
            <a:avLst/>
          </a:prstGeom>
        </p:spPr>
        <p:txBody>
          <a:bodyPr anchorCtr="0" anchor="t" bIns="91425" lIns="91425" spcFirstLastPara="1" rIns="91425" wrap="square" tIns="91425">
            <a:normAutofit/>
          </a:bodyPr>
          <a:lstStyle/>
          <a:p>
            <a:pPr indent="-342900" lvl="0" marL="457200" rtl="0" algn="l">
              <a:lnSpc>
                <a:spcPct val="100000"/>
              </a:lnSpc>
              <a:spcBef>
                <a:spcPts val="1900"/>
              </a:spcBef>
              <a:spcAft>
                <a:spcPts val="0"/>
              </a:spcAft>
              <a:buSzPts val="1800"/>
              <a:buFont typeface="Helvetica Neue"/>
              <a:buChar char="●"/>
            </a:pPr>
            <a:r>
              <a:rPr lang="en">
                <a:latin typeface="Helvetica Neue"/>
                <a:ea typeface="Helvetica Neue"/>
                <a:cs typeface="Helvetica Neue"/>
                <a:sym typeface="Helvetica Neue"/>
              </a:rPr>
              <a:t>Who am I? Type “whoami”</a:t>
            </a:r>
            <a:endParaRPr/>
          </a:p>
        </p:txBody>
      </p:sp>
      <p:pic>
        <p:nvPicPr>
          <p:cNvPr descr="Screen Shot 2019-03-18 at 10.27.05 AM.png" id="114" name="Google Shape;114;p17"/>
          <p:cNvPicPr preferRelativeResize="0"/>
          <p:nvPr/>
        </p:nvPicPr>
        <p:blipFill rotWithShape="1">
          <a:blip r:embed="rId3">
            <a:alphaModFix/>
          </a:blip>
          <a:srcRect b="80944" l="0" r="0" t="0"/>
          <a:stretch/>
        </p:blipFill>
        <p:spPr>
          <a:xfrm>
            <a:off x="2590075" y="2254050"/>
            <a:ext cx="6020526" cy="139997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18"/>
          <p:cNvSpPr txBox="1"/>
          <p:nvPr>
            <p:ph type="title"/>
          </p:nvPr>
        </p:nvSpPr>
        <p:spPr>
          <a:xfrm>
            <a:off x="2400250" y="575950"/>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The Basics</a:t>
            </a:r>
            <a:endParaRPr/>
          </a:p>
        </p:txBody>
      </p:sp>
      <p:sp>
        <p:nvSpPr>
          <p:cNvPr id="120" name="Google Shape;120;p18"/>
          <p:cNvSpPr txBox="1"/>
          <p:nvPr>
            <p:ph idx="1" type="body"/>
          </p:nvPr>
        </p:nvSpPr>
        <p:spPr>
          <a:xfrm>
            <a:off x="2410112" y="1595776"/>
            <a:ext cx="6321600" cy="3002400"/>
          </a:xfrm>
          <a:prstGeom prst="rect">
            <a:avLst/>
          </a:prstGeom>
        </p:spPr>
        <p:txBody>
          <a:bodyPr anchorCtr="0" anchor="t" bIns="91425" lIns="91425" spcFirstLastPara="1" rIns="91425" wrap="square" tIns="91425">
            <a:normAutofit/>
          </a:bodyPr>
          <a:lstStyle/>
          <a:p>
            <a:pPr indent="-342900" lvl="0" marL="457200" rtl="0" algn="l">
              <a:lnSpc>
                <a:spcPct val="100000"/>
              </a:lnSpc>
              <a:spcBef>
                <a:spcPts val="1900"/>
              </a:spcBef>
              <a:spcAft>
                <a:spcPts val="0"/>
              </a:spcAft>
              <a:buSzPts val="1800"/>
              <a:buFont typeface="Helvetica Neue"/>
              <a:buChar char="●"/>
            </a:pPr>
            <a:r>
              <a:rPr lang="en">
                <a:latin typeface="Helvetica Neue"/>
                <a:ea typeface="Helvetica Neue"/>
                <a:cs typeface="Helvetica Neue"/>
                <a:sym typeface="Helvetica Neue"/>
              </a:rPr>
              <a:t>Where am I? Type “pwd” for print working directory</a:t>
            </a:r>
            <a:endParaRPr/>
          </a:p>
        </p:txBody>
      </p:sp>
      <p:pic>
        <p:nvPicPr>
          <p:cNvPr descr="Screen Shot 2019-03-18 at 10.28.12 AM.png" id="121" name="Google Shape;121;p18"/>
          <p:cNvPicPr preferRelativeResize="0"/>
          <p:nvPr/>
        </p:nvPicPr>
        <p:blipFill rotWithShape="1">
          <a:blip r:embed="rId3">
            <a:alphaModFix/>
          </a:blip>
          <a:srcRect b="78340" l="0" r="0" t="0"/>
          <a:stretch/>
        </p:blipFill>
        <p:spPr>
          <a:xfrm>
            <a:off x="2323763" y="2457059"/>
            <a:ext cx="6474573" cy="17113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19"/>
          <p:cNvSpPr txBox="1"/>
          <p:nvPr>
            <p:ph type="title"/>
          </p:nvPr>
        </p:nvSpPr>
        <p:spPr>
          <a:xfrm>
            <a:off x="2400250" y="575950"/>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The Basics</a:t>
            </a:r>
            <a:endParaRPr/>
          </a:p>
        </p:txBody>
      </p:sp>
      <p:sp>
        <p:nvSpPr>
          <p:cNvPr id="127" name="Google Shape;127;p19"/>
          <p:cNvSpPr txBox="1"/>
          <p:nvPr>
            <p:ph idx="1" type="body"/>
          </p:nvPr>
        </p:nvSpPr>
        <p:spPr>
          <a:xfrm>
            <a:off x="2410112" y="1595776"/>
            <a:ext cx="6321600" cy="3002400"/>
          </a:xfrm>
          <a:prstGeom prst="rect">
            <a:avLst/>
          </a:prstGeom>
        </p:spPr>
        <p:txBody>
          <a:bodyPr anchorCtr="0" anchor="t" bIns="91425" lIns="91425" spcFirstLastPara="1" rIns="91425" wrap="square" tIns="91425">
            <a:normAutofit/>
          </a:bodyPr>
          <a:lstStyle/>
          <a:p>
            <a:pPr indent="-342900" lvl="0" marL="457200" rtl="0" algn="l">
              <a:lnSpc>
                <a:spcPct val="100000"/>
              </a:lnSpc>
              <a:spcBef>
                <a:spcPts val="1900"/>
              </a:spcBef>
              <a:spcAft>
                <a:spcPts val="0"/>
              </a:spcAft>
              <a:buSzPts val="1800"/>
              <a:buFont typeface="Helvetica Neue"/>
              <a:buChar char="●"/>
            </a:pPr>
            <a:r>
              <a:rPr lang="en">
                <a:latin typeface="Helvetica Neue"/>
                <a:ea typeface="Helvetica Neue"/>
                <a:cs typeface="Helvetica Neue"/>
                <a:sym typeface="Helvetica Neue"/>
              </a:rPr>
              <a:t>What’s in here with me? Type “ls” to list what is in your current directory</a:t>
            </a:r>
            <a:endParaRPr/>
          </a:p>
        </p:txBody>
      </p:sp>
      <p:pic>
        <p:nvPicPr>
          <p:cNvPr descr="Screen Shot 2019-03-18 at 10.42.58 AM.png" id="128" name="Google Shape;128;p19"/>
          <p:cNvPicPr preferRelativeResize="0"/>
          <p:nvPr/>
        </p:nvPicPr>
        <p:blipFill rotWithShape="1">
          <a:blip r:embed="rId3">
            <a:alphaModFix/>
          </a:blip>
          <a:srcRect b="71591" l="0" r="0" t="0"/>
          <a:stretch/>
        </p:blipFill>
        <p:spPr>
          <a:xfrm>
            <a:off x="2751475" y="2363876"/>
            <a:ext cx="5980226" cy="2073098"/>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20"/>
          <p:cNvSpPr txBox="1"/>
          <p:nvPr>
            <p:ph type="title"/>
          </p:nvPr>
        </p:nvSpPr>
        <p:spPr>
          <a:xfrm>
            <a:off x="2400250" y="575950"/>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The Basics</a:t>
            </a:r>
            <a:endParaRPr/>
          </a:p>
        </p:txBody>
      </p:sp>
      <p:sp>
        <p:nvSpPr>
          <p:cNvPr id="134" name="Google Shape;134;p20"/>
          <p:cNvSpPr txBox="1"/>
          <p:nvPr>
            <p:ph idx="1" type="body"/>
          </p:nvPr>
        </p:nvSpPr>
        <p:spPr>
          <a:xfrm>
            <a:off x="2410112" y="1290976"/>
            <a:ext cx="6321600" cy="3002400"/>
          </a:xfrm>
          <a:prstGeom prst="rect">
            <a:avLst/>
          </a:prstGeom>
        </p:spPr>
        <p:txBody>
          <a:bodyPr anchorCtr="0" anchor="t" bIns="91425" lIns="91425" spcFirstLastPara="1" rIns="91425" wrap="square" tIns="91425">
            <a:normAutofit/>
          </a:bodyPr>
          <a:lstStyle/>
          <a:p>
            <a:pPr indent="-342900" lvl="0" marL="457200" rtl="0" algn="l">
              <a:lnSpc>
                <a:spcPct val="100000"/>
              </a:lnSpc>
              <a:spcBef>
                <a:spcPts val="0"/>
              </a:spcBef>
              <a:spcAft>
                <a:spcPts val="0"/>
              </a:spcAft>
              <a:buSzPts val="1800"/>
              <a:buFont typeface="Helvetica Neue"/>
              <a:buChar char="●"/>
            </a:pPr>
            <a:r>
              <a:rPr lang="en">
                <a:latin typeface="Helvetica Neue"/>
                <a:ea typeface="Helvetica Neue"/>
                <a:cs typeface="Helvetica Neue"/>
                <a:sym typeface="Helvetica Neue"/>
              </a:rPr>
              <a:t>Next, let us move around a bit and learn to interact with our environment.</a:t>
            </a:r>
            <a:endParaRPr>
              <a:latin typeface="Helvetica Neue"/>
              <a:ea typeface="Helvetica Neue"/>
              <a:cs typeface="Helvetica Neue"/>
              <a:sym typeface="Helvetica Neue"/>
            </a:endParaRPr>
          </a:p>
          <a:p>
            <a:pPr indent="-342900" lvl="0" marL="457200" rtl="0" algn="l">
              <a:lnSpc>
                <a:spcPct val="100000"/>
              </a:lnSpc>
              <a:spcBef>
                <a:spcPts val="0"/>
              </a:spcBef>
              <a:spcAft>
                <a:spcPts val="0"/>
              </a:spcAft>
              <a:buSzPts val="1800"/>
              <a:buFont typeface="Helvetica Neue"/>
              <a:buChar char="●"/>
            </a:pPr>
            <a:r>
              <a:rPr lang="en">
                <a:latin typeface="Helvetica Neue"/>
                <a:ea typeface="Helvetica Neue"/>
                <a:cs typeface="Helvetica Neue"/>
                <a:sym typeface="Helvetica Neue"/>
              </a:rPr>
              <a:t>Type “cd Desktop” to Change Directory (hence “cd”) to the Desktop, which should work on all systems.</a:t>
            </a:r>
            <a:endParaRPr>
              <a:latin typeface="Helvetica Neue"/>
              <a:ea typeface="Helvetica Neue"/>
              <a:cs typeface="Helvetica Neue"/>
              <a:sym typeface="Helvetica Neue"/>
            </a:endParaRPr>
          </a:p>
          <a:p>
            <a:pPr indent="-342900" lvl="0" marL="457200" rtl="0" algn="l">
              <a:lnSpc>
                <a:spcPct val="100000"/>
              </a:lnSpc>
              <a:spcBef>
                <a:spcPts val="0"/>
              </a:spcBef>
              <a:spcAft>
                <a:spcPts val="0"/>
              </a:spcAft>
              <a:buSzPts val="1800"/>
              <a:buFont typeface="Helvetica Neue"/>
              <a:buChar char="●"/>
            </a:pPr>
            <a:r>
              <a:rPr lang="en">
                <a:latin typeface="Helvetica Neue"/>
                <a:ea typeface="Helvetica Neue"/>
                <a:cs typeface="Helvetica Neue"/>
                <a:sym typeface="Helvetica Neue"/>
              </a:rPr>
              <a:t>We will work in the Desktop Directory as it will make it easier to see what we are doing as we go.</a:t>
            </a:r>
            <a:endParaRPr>
              <a:latin typeface="Helvetica Neue"/>
              <a:ea typeface="Helvetica Neue"/>
              <a:cs typeface="Helvetica Neue"/>
              <a:sym typeface="Helvetica Neue"/>
            </a:endParaRPr>
          </a:p>
          <a:p>
            <a:pPr indent="0" lvl="0" marL="0" rtl="0" algn="l">
              <a:spcBef>
                <a:spcPts val="0"/>
              </a:spcBef>
              <a:spcAft>
                <a:spcPts val="1200"/>
              </a:spcAft>
              <a:buNone/>
            </a:pPr>
            <a:r>
              <a:t/>
            </a:r>
            <a:endParaRPr/>
          </a:p>
        </p:txBody>
      </p:sp>
      <p:pic>
        <p:nvPicPr>
          <p:cNvPr descr="Screen Shot 2019-03-18 at 10.51.43 AM.png" id="135" name="Google Shape;135;p20"/>
          <p:cNvPicPr preferRelativeResize="0"/>
          <p:nvPr/>
        </p:nvPicPr>
        <p:blipFill rotWithShape="1">
          <a:blip r:embed="rId3">
            <a:alphaModFix/>
          </a:blip>
          <a:srcRect b="73198" l="0" r="0" t="0"/>
          <a:stretch/>
        </p:blipFill>
        <p:spPr>
          <a:xfrm>
            <a:off x="4250975" y="3221101"/>
            <a:ext cx="4610851" cy="150799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1"/>
          <p:cNvSpPr txBox="1"/>
          <p:nvPr>
            <p:ph type="title"/>
          </p:nvPr>
        </p:nvSpPr>
        <p:spPr>
          <a:xfrm>
            <a:off x="2400250" y="575950"/>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The Basics</a:t>
            </a:r>
            <a:endParaRPr/>
          </a:p>
        </p:txBody>
      </p:sp>
      <p:sp>
        <p:nvSpPr>
          <p:cNvPr id="141" name="Google Shape;141;p21"/>
          <p:cNvSpPr txBox="1"/>
          <p:nvPr>
            <p:ph idx="1" type="body"/>
          </p:nvPr>
        </p:nvSpPr>
        <p:spPr>
          <a:xfrm>
            <a:off x="2410112" y="1595776"/>
            <a:ext cx="6321600" cy="3002400"/>
          </a:xfrm>
          <a:prstGeom prst="rect">
            <a:avLst/>
          </a:prstGeom>
        </p:spPr>
        <p:txBody>
          <a:bodyPr anchorCtr="0" anchor="t" bIns="91425" lIns="91425" spcFirstLastPara="1" rIns="91425" wrap="square" tIns="91425">
            <a:normAutofit/>
          </a:bodyPr>
          <a:lstStyle/>
          <a:p>
            <a:pPr indent="-342900" lvl="0" marL="457200" rtl="0" algn="l">
              <a:lnSpc>
                <a:spcPct val="100000"/>
              </a:lnSpc>
              <a:spcBef>
                <a:spcPts val="0"/>
              </a:spcBef>
              <a:spcAft>
                <a:spcPts val="0"/>
              </a:spcAft>
              <a:buSzPts val="1800"/>
              <a:buFont typeface="Helvetica Neue"/>
              <a:buChar char="●"/>
            </a:pPr>
            <a:r>
              <a:rPr lang="en">
                <a:latin typeface="Helvetica Neue"/>
                <a:ea typeface="Helvetica Neue"/>
                <a:cs typeface="Helvetica Neue"/>
                <a:sym typeface="Helvetica Neue"/>
              </a:rPr>
              <a:t>Now we should make a new directory with “mkdir New-Directory”.</a:t>
            </a:r>
            <a:endParaRPr>
              <a:latin typeface="Helvetica Neue"/>
              <a:ea typeface="Helvetica Neue"/>
              <a:cs typeface="Helvetica Neue"/>
              <a:sym typeface="Helvetica Neue"/>
            </a:endParaRPr>
          </a:p>
          <a:p>
            <a:pPr indent="-342900" lvl="0" marL="457200" rtl="0" algn="l">
              <a:lnSpc>
                <a:spcPct val="100000"/>
              </a:lnSpc>
              <a:spcBef>
                <a:spcPts val="0"/>
              </a:spcBef>
              <a:spcAft>
                <a:spcPts val="0"/>
              </a:spcAft>
              <a:buSzPts val="1800"/>
              <a:buFont typeface="Helvetica Neue"/>
              <a:buChar char="●"/>
            </a:pPr>
            <a:r>
              <a:rPr lang="en">
                <a:latin typeface="Helvetica Neue"/>
                <a:ea typeface="Helvetica Neue"/>
                <a:cs typeface="Helvetica Neue"/>
                <a:sym typeface="Helvetica Neue"/>
              </a:rPr>
              <a:t>As we can now see on the Desktop a new folder named New-Directory has been created. </a:t>
            </a:r>
            <a:endParaRPr>
              <a:latin typeface="Helvetica Neue"/>
              <a:ea typeface="Helvetica Neue"/>
              <a:cs typeface="Helvetica Neue"/>
              <a:sym typeface="Helvetica Neue"/>
            </a:endParaRPr>
          </a:p>
          <a:p>
            <a:pPr indent="-342900" lvl="0" marL="457200" rtl="0" algn="l">
              <a:lnSpc>
                <a:spcPct val="100000"/>
              </a:lnSpc>
              <a:spcBef>
                <a:spcPts val="0"/>
              </a:spcBef>
              <a:spcAft>
                <a:spcPts val="0"/>
              </a:spcAft>
              <a:buSzPts val="1800"/>
              <a:buFont typeface="Helvetica Neue"/>
              <a:buChar char="●"/>
            </a:pPr>
            <a:r>
              <a:rPr lang="en">
                <a:latin typeface="Helvetica Neue"/>
                <a:ea typeface="Helvetica Neue"/>
                <a:cs typeface="Helvetica Neue"/>
                <a:sym typeface="Helvetica Neue"/>
              </a:rPr>
              <a:t>Next make a new file with “touch My-Homework.txt”</a:t>
            </a:r>
            <a:endParaRPr>
              <a:latin typeface="Helvetica Neue"/>
              <a:ea typeface="Helvetica Neue"/>
              <a:cs typeface="Helvetica Neue"/>
              <a:sym typeface="Helvetica Neue"/>
            </a:endParaRPr>
          </a:p>
          <a:p>
            <a:pPr indent="-342900" lvl="0" marL="457200" rtl="0" algn="l">
              <a:lnSpc>
                <a:spcPct val="100000"/>
              </a:lnSpc>
              <a:spcBef>
                <a:spcPts val="0"/>
              </a:spcBef>
              <a:spcAft>
                <a:spcPts val="0"/>
              </a:spcAft>
              <a:buSzPts val="1800"/>
              <a:buFont typeface="Helvetica Neue"/>
              <a:buChar char="●"/>
            </a:pPr>
            <a:r>
              <a:rPr lang="en">
                <a:latin typeface="Helvetica Neue"/>
                <a:ea typeface="Helvetica Neue"/>
                <a:cs typeface="Helvetica Neue"/>
                <a:sym typeface="Helvetica Neue"/>
              </a:rPr>
              <a:t>The “touch” command is a simple way to create an empty file.</a:t>
            </a:r>
            <a:endParaRPr/>
          </a:p>
        </p:txBody>
      </p:sp>
      <p:pic>
        <p:nvPicPr>
          <p:cNvPr descr="Screen Shot 2019-03-18 at 10.58.22 AM.png" id="142" name="Google Shape;142;p21"/>
          <p:cNvPicPr preferRelativeResize="0"/>
          <p:nvPr/>
        </p:nvPicPr>
        <p:blipFill rotWithShape="1">
          <a:blip r:embed="rId3">
            <a:alphaModFix/>
          </a:blip>
          <a:srcRect b="67735" l="0" r="0" t="0"/>
          <a:stretch/>
        </p:blipFill>
        <p:spPr>
          <a:xfrm>
            <a:off x="4476000" y="3360426"/>
            <a:ext cx="4192951" cy="1650876"/>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wiss">
  <a:themeElements>
    <a:clrScheme name="Swiss">
      <a:dk1>
        <a:srgbClr val="FF9900"/>
      </a:dk1>
      <a:lt1>
        <a:srgbClr val="FFFFFF"/>
      </a:lt1>
      <a:dk2>
        <a:srgbClr val="000000"/>
      </a:dk2>
      <a:lt2>
        <a:srgbClr val="757575"/>
      </a:lt2>
      <a:accent1>
        <a:srgbClr val="01579B"/>
      </a:accent1>
      <a:accent2>
        <a:srgbClr val="27C7BD"/>
      </a:accent2>
      <a:accent3>
        <a:srgbClr val="0099E8"/>
      </a:accent3>
      <a:accent4>
        <a:srgbClr val="51B9A3"/>
      </a:accent4>
      <a:accent5>
        <a:srgbClr val="FB8C00"/>
      </a:accent5>
      <a:accent6>
        <a:srgbClr val="FFAE88"/>
      </a:accent6>
      <a:hlink>
        <a:srgbClr val="0277BD"/>
      </a:hlink>
      <a:folHlink>
        <a:srgbClr val="0277B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